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y="10287000" cx="18288000"/>
  <p:notesSz cx="6858000" cy="9144000"/>
  <p:embeddedFontLst>
    <p:embeddedFont>
      <p:font typeface="Roboto"/>
      <p:regular r:id="rId14"/>
      <p:bold r:id="rId15"/>
      <p:italic r:id="rId16"/>
      <p:boldItalic r:id="rId17"/>
    </p:embeddedFont>
    <p:embeddedFont>
      <p:font typeface="Montserrat"/>
      <p:regular r:id="rId18"/>
      <p:bold r:id="rId19"/>
      <p:italic r:id="rId20"/>
      <p:boldItalic r:id="rId21"/>
    </p:embeddedFont>
    <p:embeddedFont>
      <p:font typeface="Inter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g3o2x+Pi19eqxNhRiKgQ66sa6N5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Yuliia Kokoiachuk"/>
  <p:cmAuthor clrIdx="1" id="1" initials="" lastIdx="1" name="Elena Fartushn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4.xml"/><Relationship Id="rId22" Type="http://schemas.openxmlformats.org/officeDocument/2006/relationships/font" Target="fonts/Inter-bold.fntdata"/><Relationship Id="rId10" Type="http://schemas.openxmlformats.org/officeDocument/2006/relationships/slide" Target="slides/slide3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6.xml"/><Relationship Id="rId24" Type="http://customschemas.google.com/relationships/presentationmetadata" Target="metadata"/><Relationship Id="rId12" Type="http://schemas.openxmlformats.org/officeDocument/2006/relationships/slide" Target="slides/slide5.xml"/><Relationship Id="rId23" Type="http://schemas.openxmlformats.org/officeDocument/2006/relationships/font" Target="fonts/Inter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Montserrat-bold.fntdata"/><Relationship Id="rId6" Type="http://schemas.openxmlformats.org/officeDocument/2006/relationships/slideMaster" Target="slideMasters/slideMaster2.xml"/><Relationship Id="rId18" Type="http://schemas.openxmlformats.org/officeDocument/2006/relationships/font" Target="fonts/Montserrat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3-25T12:38:37.452">
    <p:pos x="6000" y="0"/>
    <p:text>ізоляція, ... про людину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gx7Juw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5-03-25T13:39:08.895">
    <p:pos x="6000" y="0"/>
    <p:text>Протягом 2024 року в санаторіях отримали послуги всього 694:
притулок - 358
підтримане прожтвання - 286
стаціонарний догляд - 50
Соціальна адаптація - 227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gx7JuxA"/>
      </p:ext>
    </p:extLst>
  </p:cm>
  <p:cm authorId="1" idx="1" dt="2025-03-25T13:39:08.895">
    <p:pos x="6000" y="0"/>
    <p:text>Всього надавачів соціальної послуги підтриманого проживання 33: Експериментальний проект (постанова 888)-18 (отримувачів-133) надавачів; оселі, які створено у 2024 році за підтримки міжнародних донорів -13 (отримувачів -81); санаторії 2 (отримувачів - 286). Це дані станом на 01.03.2025 року</p:text>
    <p:extLst>
      <p:ext uri="{C676402C-5697-4E1C-873F-D02D1690AC5C}">
        <p15:threadingInfo timeZoneBias="0">
          <p15:parentCm authorId="0" idx="2"/>
        </p15:threadingInfo>
      </p:ext>
      <p:ext uri="http://customooxmlschemas.google.com/">
        <go:slidesCustomData xmlns:go="http://customooxmlschemas.google.com/" commentPostId="AAABgx7JuxU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5-03-25T12:43:05.710">
    <p:pos x="1563" y="1907"/>
    <p:text>1-4 розширення проекту, створення осель у всіх регіонах
Підготовка надавачів соцпослуг, проведення навчань
Підсумки+презентація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gx7Juw8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26c03be4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26c03be4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6c03be4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426c03be47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26c03be47_0_71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86" name="Google Shape;86;g3426c03be47_0_71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87" name="Google Shape;87;g3426c03be47_0_7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26c03be47_0_75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90" name="Google Shape;90;g3426c03be47_0_7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26c03be47_0_78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3" name="Google Shape;93;g3426c03be47_0_78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94" name="Google Shape;94;g3426c03be47_0_7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26c03be47_0_82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7" name="Google Shape;97;g3426c03be47_0_82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98" name="Google Shape;98;g3426c03be47_0_82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99" name="Google Shape;99;g3426c03be47_0_8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26c03be47_0_87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2" name="Google Shape;102;g3426c03be47_0_8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26c03be47_0_90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5" name="Google Shape;105;g3426c03be47_0_90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06" name="Google Shape;106;g3426c03be47_0_9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26c03be47_0_94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109" name="Google Shape;109;g3426c03be47_0_9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26c03be47_0_97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426c03be47_0_97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113" name="Google Shape;113;g3426c03be47_0_97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4" name="Google Shape;114;g3426c03be47_0_97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15" name="Google Shape;115;g3426c03be47_0_9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26c03be47_0_103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118" name="Google Shape;118;g3426c03be47_0_10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26c03be47_0_106"/>
          <p:cNvSpPr txBox="1"/>
          <p:nvPr>
            <p:ph hasCustomPrompt="1" type="title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21" name="Google Shape;121;g3426c03be47_0_106"/>
          <p:cNvSpPr txBox="1"/>
          <p:nvPr>
            <p:ph idx="1" type="body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22" name="Google Shape;122;g3426c03be47_0_10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26c03be47_0_11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26c03be47_0_67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g3426c03be47_0_67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" name="Google Shape;83;g3426c03be47_0_6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27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0.png"/><Relationship Id="rId13" Type="http://schemas.openxmlformats.org/officeDocument/2006/relationships/image" Target="../media/image9.png"/><Relationship Id="rId12" Type="http://schemas.openxmlformats.org/officeDocument/2006/relationships/hyperlink" Target="https://soc.gov.ua/welcom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2.xml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6" Type="http://schemas.openxmlformats.org/officeDocument/2006/relationships/image" Target="../media/image19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3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426c03be47_0_56"/>
          <p:cNvPicPr preferRelativeResize="0"/>
          <p:nvPr/>
        </p:nvPicPr>
        <p:blipFill rotWithShape="1">
          <a:blip r:embed="rId3">
            <a:alphaModFix/>
          </a:blip>
          <a:srcRect b="470" l="0" r="0" t="17000"/>
          <a:stretch/>
        </p:blipFill>
        <p:spPr>
          <a:xfrm>
            <a:off x="0" y="0"/>
            <a:ext cx="18288005" cy="1018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3426c03be47_0_56"/>
          <p:cNvSpPr/>
          <p:nvPr/>
        </p:nvSpPr>
        <p:spPr>
          <a:xfrm>
            <a:off x="-790700" y="3102450"/>
            <a:ext cx="9480000" cy="9480000"/>
          </a:xfrm>
          <a:prstGeom prst="ellipse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28282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131" name="Google Shape;131;g3426c03be47_0_56"/>
          <p:cNvSpPr/>
          <p:nvPr/>
        </p:nvSpPr>
        <p:spPr>
          <a:xfrm>
            <a:off x="7733600" y="-3110400"/>
            <a:ext cx="9480000" cy="9480000"/>
          </a:xfrm>
          <a:prstGeom prst="ellipse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28282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132" name="Google Shape;132;g3426c03be47_0_56"/>
          <p:cNvSpPr txBox="1"/>
          <p:nvPr/>
        </p:nvSpPr>
        <p:spPr>
          <a:xfrm>
            <a:off x="8941000" y="6885150"/>
            <a:ext cx="7341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ПІДТРИМАНЕ ПРОЖИВАННЯ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g3426c03be47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498" y="1564950"/>
            <a:ext cx="3004252" cy="8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26c03be47_0_56" title="LOGO_horizontal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500" y="178325"/>
            <a:ext cx="3369677" cy="12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FA8DC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g3426c03be47_0_114"/>
          <p:cNvGrpSpPr/>
          <p:nvPr/>
        </p:nvGrpSpPr>
        <p:grpSpPr>
          <a:xfrm>
            <a:off x="11556889" y="-5387511"/>
            <a:ext cx="6548567" cy="6548567"/>
            <a:chOff x="0" y="0"/>
            <a:chExt cx="812800" cy="812800"/>
          </a:xfrm>
        </p:grpSpPr>
        <p:sp>
          <p:nvSpPr>
            <p:cNvPr id="140" name="Google Shape;140;g3426c03be47_0_1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g3426c03be47_0_11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g3426c03be47_0_114"/>
          <p:cNvSpPr/>
          <p:nvPr/>
        </p:nvSpPr>
        <p:spPr>
          <a:xfrm>
            <a:off x="3915449" y="1098248"/>
            <a:ext cx="981412" cy="831974"/>
          </a:xfrm>
          <a:custGeom>
            <a:rect b="b" l="l" r="r" t="t"/>
            <a:pathLst>
              <a:path extrusionOk="0" h="670947" w="664238">
                <a:moveTo>
                  <a:pt x="0" y="0"/>
                </a:moveTo>
                <a:lnTo>
                  <a:pt x="664238" y="0"/>
                </a:lnTo>
                <a:lnTo>
                  <a:pt x="664238" y="670948"/>
                </a:lnTo>
                <a:lnTo>
                  <a:pt x="0" y="670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g3426c03be47_0_114"/>
          <p:cNvSpPr/>
          <p:nvPr/>
        </p:nvSpPr>
        <p:spPr>
          <a:xfrm>
            <a:off x="15064747" y="1145798"/>
            <a:ext cx="981496" cy="831520"/>
          </a:xfrm>
          <a:custGeom>
            <a:rect b="b" l="l" r="r" t="t"/>
            <a:pathLst>
              <a:path extrusionOk="0" h="674661" w="750666">
                <a:moveTo>
                  <a:pt x="0" y="0"/>
                </a:moveTo>
                <a:lnTo>
                  <a:pt x="750665" y="0"/>
                </a:lnTo>
                <a:lnTo>
                  <a:pt x="750665" y="674661"/>
                </a:lnTo>
                <a:lnTo>
                  <a:pt x="0" y="674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g3426c03be47_0_114"/>
          <p:cNvSpPr txBox="1"/>
          <p:nvPr/>
        </p:nvSpPr>
        <p:spPr>
          <a:xfrm>
            <a:off x="527408" y="460998"/>
            <a:ext cx="6783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ПРОБЛЕМИ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g3426c03be47_0_114"/>
          <p:cNvSpPr txBox="1"/>
          <p:nvPr/>
        </p:nvSpPr>
        <p:spPr>
          <a:xfrm>
            <a:off x="6406866" y="2025411"/>
            <a:ext cx="300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"зручне" рішення помістити людину, яка потребує догляду, в інтернатний заклад 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g3426c03be47_0_114"/>
          <p:cNvSpPr txBox="1"/>
          <p:nvPr/>
        </p:nvSpPr>
        <p:spPr>
          <a:xfrm>
            <a:off x="2777900" y="1949175"/>
            <a:ext cx="325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відсутність соціального житла та безбар'єрних приміщень для облаштування осель підтриманого проживання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g3426c03be47_0_114"/>
          <p:cNvSpPr txBox="1"/>
          <p:nvPr/>
        </p:nvSpPr>
        <p:spPr>
          <a:xfrm>
            <a:off x="9354547" y="2025404"/>
            <a:ext cx="426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стигматизація людей з інвалідністю та старшого віку як таких, що не здатні самостійно приймати рішення та вести активне соціальне чи економічне життя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g3426c03be47_0_114"/>
          <p:cNvSpPr txBox="1"/>
          <p:nvPr/>
        </p:nvSpPr>
        <p:spPr>
          <a:xfrm>
            <a:off x="13849900" y="2025400"/>
            <a:ext cx="3798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неготовність ОМС інвестувати ресурси в розвиток нових форматів послуг "проживання+догляд"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g3426c03be47_0_114"/>
          <p:cNvSpPr txBox="1"/>
          <p:nvPr/>
        </p:nvSpPr>
        <p:spPr>
          <a:xfrm>
            <a:off x="652735" y="6354436"/>
            <a:ext cx="325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РІШЕННЯ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g3426c03be47_0_114"/>
          <p:cNvSpPr txBox="1"/>
          <p:nvPr/>
        </p:nvSpPr>
        <p:spPr>
          <a:xfrm>
            <a:off x="652724" y="6937100"/>
            <a:ext cx="9905400" cy="23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запровадження ринку соціальних послуг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створення та облаштування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осель підтриманого проживання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Char char="●"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закупівля</a:t>
            </a: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соціальних послуг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принципом “гроші ходять за людиною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Char char="●"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постійне навчання</a:t>
            </a: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працівників 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соц. служб в громадах т</a:t>
            </a: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 надавачів соціальних послуг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g3426c03be47_0_114"/>
          <p:cNvSpPr txBox="1"/>
          <p:nvPr/>
        </p:nvSpPr>
        <p:spPr>
          <a:xfrm>
            <a:off x="652733" y="3597496"/>
            <a:ext cx="8303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ХТО ОТРИМАЄ КОРИСТЬ</a:t>
            </a:r>
            <a:endParaRPr b="1"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ВІД ПРОЕКТУ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g3426c03be47_0_114"/>
          <p:cNvSpPr txBox="1"/>
          <p:nvPr/>
        </p:nvSpPr>
        <p:spPr>
          <a:xfrm>
            <a:off x="652724" y="4702663"/>
            <a:ext cx="96162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188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9"/>
              <a:buFont typeface="Montserrat"/>
              <a:buChar char="●"/>
            </a:pPr>
            <a:r>
              <a:rPr lang="en-US" sz="2099">
                <a:latin typeface="Montserrat"/>
                <a:ea typeface="Montserrat"/>
                <a:cs typeface="Montserrat"/>
                <a:sym typeface="Montserrat"/>
              </a:rPr>
              <a:t>люди</a:t>
            </a:r>
            <a:r>
              <a:rPr i="0" lang="en-US" sz="20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 інвалідністю та старшого віку</a:t>
            </a:r>
            <a:r>
              <a:rPr lang="en-US" sz="2099"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lang="en-US" sz="209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їх родини</a:t>
            </a:r>
            <a:endParaRPr sz="2099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88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9"/>
              <a:buFont typeface="Montserrat"/>
              <a:buChar char="●"/>
            </a:pPr>
            <a:r>
              <a:rPr lang="en-US" sz="209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роботодавці</a:t>
            </a:r>
            <a:endParaRPr sz="2099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88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9"/>
              <a:buFont typeface="Montserrat"/>
              <a:buChar char="●"/>
            </a:pPr>
            <a:r>
              <a:rPr lang="en-US" sz="209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громади</a:t>
            </a:r>
            <a:endParaRPr sz="2099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88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9"/>
              <a:buFont typeface="Montserrat"/>
              <a:buChar char="●"/>
            </a:pPr>
            <a:r>
              <a:rPr lang="en-US" sz="209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держава / суспільство</a:t>
            </a:r>
            <a:endParaRPr sz="2099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g3426c03be47_0_114"/>
          <p:cNvSpPr txBox="1"/>
          <p:nvPr/>
        </p:nvSpPr>
        <p:spPr>
          <a:xfrm>
            <a:off x="10726138" y="886148"/>
            <a:ext cx="5557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g3426c03be47_0_114"/>
          <p:cNvPicPr preferRelativeResize="0"/>
          <p:nvPr/>
        </p:nvPicPr>
        <p:blipFill rotWithShape="1">
          <a:blip r:embed="rId6">
            <a:alphaModFix/>
          </a:blip>
          <a:srcRect b="0" l="11285" r="24739" t="3484"/>
          <a:stretch/>
        </p:blipFill>
        <p:spPr>
          <a:xfrm>
            <a:off x="10709775" y="3291453"/>
            <a:ext cx="6548400" cy="6651300"/>
          </a:xfrm>
          <a:prstGeom prst="ellipse">
            <a:avLst/>
          </a:prstGeom>
          <a:noFill/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g3426c03be47_0_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8625" y="1098250"/>
            <a:ext cx="831975" cy="8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426c03be47_0_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72599" y="1018264"/>
            <a:ext cx="981400" cy="9463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426c03be47_0_114"/>
          <p:cNvSpPr txBox="1"/>
          <p:nvPr/>
        </p:nvSpPr>
        <p:spPr>
          <a:xfrm>
            <a:off x="369500" y="1977325"/>
            <a:ext cx="2408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ізольованість, примусова неоплачувана праця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g3426c03be47_0_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3500" y="1197837"/>
            <a:ext cx="634872" cy="7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808591" y="476670"/>
            <a:ext cx="16842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ПОТОЧНИЙ СТАН І ЦІЛЬОВА МОДЕЛЬ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4" name="Google Shape;164;p3"/>
          <p:cNvGrpSpPr/>
          <p:nvPr/>
        </p:nvGrpSpPr>
        <p:grpSpPr>
          <a:xfrm>
            <a:off x="7082266" y="9103197"/>
            <a:ext cx="5984778" cy="559886"/>
            <a:chOff x="0" y="-57150"/>
            <a:chExt cx="2294337" cy="214639"/>
          </a:xfrm>
        </p:grpSpPr>
        <p:sp>
          <p:nvSpPr>
            <p:cNvPr id="165" name="Google Shape;165;p3"/>
            <p:cNvSpPr/>
            <p:nvPr/>
          </p:nvSpPr>
          <p:spPr>
            <a:xfrm>
              <a:off x="0" y="0"/>
              <a:ext cx="2294337" cy="157489"/>
            </a:xfrm>
            <a:custGeom>
              <a:rect b="b" l="l" r="r" t="t"/>
              <a:pathLst>
                <a:path extrusionOk="0" h="157489" w="2294337">
                  <a:moveTo>
                    <a:pt x="78744" y="0"/>
                  </a:moveTo>
                  <a:lnTo>
                    <a:pt x="2215593" y="0"/>
                  </a:lnTo>
                  <a:cubicBezTo>
                    <a:pt x="2259082" y="0"/>
                    <a:pt x="2294337" y="35255"/>
                    <a:pt x="2294337" y="78744"/>
                  </a:cubicBezTo>
                  <a:lnTo>
                    <a:pt x="2294337" y="78744"/>
                  </a:lnTo>
                  <a:cubicBezTo>
                    <a:pt x="2294337" y="122234"/>
                    <a:pt x="2259082" y="157489"/>
                    <a:pt x="2215593" y="157489"/>
                  </a:cubicBezTo>
                  <a:lnTo>
                    <a:pt x="78744" y="157489"/>
                  </a:lnTo>
                  <a:cubicBezTo>
                    <a:pt x="35255" y="157489"/>
                    <a:pt x="0" y="122234"/>
                    <a:pt x="0" y="78744"/>
                  </a:cubicBezTo>
                  <a:lnTo>
                    <a:pt x="0" y="78744"/>
                  </a:lnTo>
                  <a:cubicBezTo>
                    <a:pt x="0" y="35255"/>
                    <a:pt x="35255" y="0"/>
                    <a:pt x="78744" y="0"/>
                  </a:cubicBezTo>
                  <a:close/>
                </a:path>
              </a:pathLst>
            </a:custGeom>
            <a:solidFill>
              <a:srgbClr val="FFE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 txBox="1"/>
            <p:nvPr/>
          </p:nvSpPr>
          <p:spPr>
            <a:xfrm>
              <a:off x="0" y="-57150"/>
              <a:ext cx="2294337" cy="2146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3"/>
          <p:cNvGrpSpPr/>
          <p:nvPr/>
        </p:nvGrpSpPr>
        <p:grpSpPr>
          <a:xfrm>
            <a:off x="8701108" y="7316332"/>
            <a:ext cx="4507519" cy="559886"/>
            <a:chOff x="0" y="-57150"/>
            <a:chExt cx="1728012" cy="214639"/>
          </a:xfrm>
        </p:grpSpPr>
        <p:sp>
          <p:nvSpPr>
            <p:cNvPr id="168" name="Google Shape;168;p3"/>
            <p:cNvSpPr/>
            <p:nvPr/>
          </p:nvSpPr>
          <p:spPr>
            <a:xfrm>
              <a:off x="0" y="0"/>
              <a:ext cx="1728012" cy="157489"/>
            </a:xfrm>
            <a:custGeom>
              <a:rect b="b" l="l" r="r" t="t"/>
              <a:pathLst>
                <a:path extrusionOk="0" h="157489" w="1728012">
                  <a:moveTo>
                    <a:pt x="78744" y="0"/>
                  </a:moveTo>
                  <a:lnTo>
                    <a:pt x="1649267" y="0"/>
                  </a:lnTo>
                  <a:cubicBezTo>
                    <a:pt x="1692757" y="0"/>
                    <a:pt x="1728012" y="35255"/>
                    <a:pt x="1728012" y="78744"/>
                  </a:cubicBezTo>
                  <a:lnTo>
                    <a:pt x="1728012" y="78744"/>
                  </a:lnTo>
                  <a:cubicBezTo>
                    <a:pt x="1728012" y="122234"/>
                    <a:pt x="1692757" y="157489"/>
                    <a:pt x="1649267" y="157489"/>
                  </a:cubicBezTo>
                  <a:lnTo>
                    <a:pt x="78744" y="157489"/>
                  </a:lnTo>
                  <a:cubicBezTo>
                    <a:pt x="35255" y="157489"/>
                    <a:pt x="0" y="122234"/>
                    <a:pt x="0" y="78744"/>
                  </a:cubicBezTo>
                  <a:lnTo>
                    <a:pt x="0" y="78744"/>
                  </a:lnTo>
                  <a:cubicBezTo>
                    <a:pt x="0" y="35255"/>
                    <a:pt x="35255" y="0"/>
                    <a:pt x="78744" y="0"/>
                  </a:cubicBezTo>
                  <a:close/>
                </a:path>
              </a:pathLst>
            </a:custGeom>
            <a:solidFill>
              <a:srgbClr val="FFE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 txBox="1"/>
            <p:nvPr/>
          </p:nvSpPr>
          <p:spPr>
            <a:xfrm>
              <a:off x="0" y="-57150"/>
              <a:ext cx="1728012" cy="2146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3"/>
          <p:cNvGrpSpPr/>
          <p:nvPr/>
        </p:nvGrpSpPr>
        <p:grpSpPr>
          <a:xfrm>
            <a:off x="9291349" y="6225134"/>
            <a:ext cx="6060706" cy="501242"/>
            <a:chOff x="0" y="-57150"/>
            <a:chExt cx="2323445" cy="192157"/>
          </a:xfrm>
        </p:grpSpPr>
        <p:sp>
          <p:nvSpPr>
            <p:cNvPr id="171" name="Google Shape;171;p3"/>
            <p:cNvSpPr/>
            <p:nvPr/>
          </p:nvSpPr>
          <p:spPr>
            <a:xfrm>
              <a:off x="0" y="0"/>
              <a:ext cx="2323445" cy="135007"/>
            </a:xfrm>
            <a:custGeom>
              <a:rect b="b" l="l" r="r" t="t"/>
              <a:pathLst>
                <a:path extrusionOk="0" h="135007" w="2323445">
                  <a:moveTo>
                    <a:pt x="67503" y="0"/>
                  </a:moveTo>
                  <a:lnTo>
                    <a:pt x="2255942" y="0"/>
                  </a:lnTo>
                  <a:cubicBezTo>
                    <a:pt x="2293223" y="0"/>
                    <a:pt x="2323445" y="30222"/>
                    <a:pt x="2323445" y="67503"/>
                  </a:cubicBezTo>
                  <a:lnTo>
                    <a:pt x="2323445" y="67503"/>
                  </a:lnTo>
                  <a:cubicBezTo>
                    <a:pt x="2323445" y="104784"/>
                    <a:pt x="2293223" y="135007"/>
                    <a:pt x="2255942" y="135007"/>
                  </a:cubicBezTo>
                  <a:lnTo>
                    <a:pt x="67503" y="135007"/>
                  </a:lnTo>
                  <a:cubicBezTo>
                    <a:pt x="30222" y="135007"/>
                    <a:pt x="0" y="104784"/>
                    <a:pt x="0" y="67503"/>
                  </a:cubicBezTo>
                  <a:lnTo>
                    <a:pt x="0" y="67503"/>
                  </a:lnTo>
                  <a:cubicBezTo>
                    <a:pt x="0" y="30222"/>
                    <a:pt x="30222" y="0"/>
                    <a:pt x="67503" y="0"/>
                  </a:cubicBezTo>
                  <a:close/>
                </a:path>
              </a:pathLst>
            </a:custGeom>
            <a:solidFill>
              <a:srgbClr val="FFE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"/>
            <p:cNvSpPr txBox="1"/>
            <p:nvPr/>
          </p:nvSpPr>
          <p:spPr>
            <a:xfrm>
              <a:off x="0" y="-57150"/>
              <a:ext cx="2323445" cy="192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7008627" y="6253410"/>
            <a:ext cx="12563947" cy="3298036"/>
          </a:xfrm>
          <a:custGeom>
            <a:rect b="b" l="l" r="r" t="t"/>
            <a:pathLst>
              <a:path extrusionOk="0" h="3298036" w="12563947">
                <a:moveTo>
                  <a:pt x="0" y="0"/>
                </a:moveTo>
                <a:lnTo>
                  <a:pt x="12563947" y="0"/>
                </a:lnTo>
                <a:lnTo>
                  <a:pt x="12563947" y="3298036"/>
                </a:lnTo>
                <a:lnTo>
                  <a:pt x="0" y="3298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3"/>
          <p:cNvSpPr/>
          <p:nvPr/>
        </p:nvSpPr>
        <p:spPr>
          <a:xfrm>
            <a:off x="6678714" y="8398236"/>
            <a:ext cx="785256" cy="986193"/>
          </a:xfrm>
          <a:custGeom>
            <a:rect b="b" l="l" r="r" t="t"/>
            <a:pathLst>
              <a:path extrusionOk="0" h="986193" w="785256">
                <a:moveTo>
                  <a:pt x="0" y="0"/>
                </a:moveTo>
                <a:lnTo>
                  <a:pt x="785257" y="0"/>
                </a:lnTo>
                <a:lnTo>
                  <a:pt x="785257" y="986193"/>
                </a:lnTo>
                <a:lnTo>
                  <a:pt x="0" y="986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5" name="Google Shape;175;p3"/>
          <p:cNvGrpSpPr/>
          <p:nvPr/>
        </p:nvGrpSpPr>
        <p:grpSpPr>
          <a:xfrm>
            <a:off x="6800145" y="8536583"/>
            <a:ext cx="564246" cy="564246"/>
            <a:chOff x="0" y="0"/>
            <a:chExt cx="812800" cy="812800"/>
          </a:xfrm>
        </p:grpSpPr>
        <p:sp>
          <p:nvSpPr>
            <p:cNvPr id="176" name="Google Shape;176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300" lIns="37300" spcFirstLastPara="1" rIns="37300" wrap="square" tIns="37300">
              <a:noAutofit/>
            </a:bodyPr>
            <a:lstStyle/>
            <a:p>
              <a:pPr indent="0" lvl="0" marL="0" marR="0" rtl="0" algn="ctr">
                <a:lnSpc>
                  <a:spcPct val="11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3"/>
          <p:cNvSpPr/>
          <p:nvPr/>
        </p:nvSpPr>
        <p:spPr>
          <a:xfrm>
            <a:off x="12607632" y="8471483"/>
            <a:ext cx="785256" cy="986193"/>
          </a:xfrm>
          <a:custGeom>
            <a:rect b="b" l="l" r="r" t="t"/>
            <a:pathLst>
              <a:path extrusionOk="0" h="986193" w="785256">
                <a:moveTo>
                  <a:pt x="0" y="0"/>
                </a:moveTo>
                <a:lnTo>
                  <a:pt x="785256" y="0"/>
                </a:lnTo>
                <a:lnTo>
                  <a:pt x="785256" y="986193"/>
                </a:lnTo>
                <a:lnTo>
                  <a:pt x="0" y="986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" name="Google Shape;179;p3"/>
          <p:cNvGrpSpPr/>
          <p:nvPr/>
        </p:nvGrpSpPr>
        <p:grpSpPr>
          <a:xfrm>
            <a:off x="12718139" y="8609212"/>
            <a:ext cx="564246" cy="564246"/>
            <a:chOff x="0" y="0"/>
            <a:chExt cx="812800" cy="812800"/>
          </a:xfrm>
        </p:grpSpPr>
        <p:sp>
          <p:nvSpPr>
            <p:cNvPr id="180" name="Google Shape;180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300" lIns="37300" spcFirstLastPara="1" rIns="37300" wrap="square" tIns="37300">
              <a:noAutofit/>
            </a:bodyPr>
            <a:lstStyle/>
            <a:p>
              <a:pPr indent="0" lvl="0" marL="0" marR="0" rtl="0" algn="ctr">
                <a:lnSpc>
                  <a:spcPct val="11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3"/>
          <p:cNvSpPr/>
          <p:nvPr/>
        </p:nvSpPr>
        <p:spPr>
          <a:xfrm>
            <a:off x="9430488" y="5283648"/>
            <a:ext cx="785256" cy="986193"/>
          </a:xfrm>
          <a:custGeom>
            <a:rect b="b" l="l" r="r" t="t"/>
            <a:pathLst>
              <a:path extrusionOk="0" h="986193" w="785256">
                <a:moveTo>
                  <a:pt x="0" y="0"/>
                </a:moveTo>
                <a:lnTo>
                  <a:pt x="785256" y="0"/>
                </a:lnTo>
                <a:lnTo>
                  <a:pt x="785256" y="986193"/>
                </a:lnTo>
                <a:lnTo>
                  <a:pt x="0" y="986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3" name="Google Shape;183;p3"/>
          <p:cNvGrpSpPr/>
          <p:nvPr/>
        </p:nvGrpSpPr>
        <p:grpSpPr>
          <a:xfrm>
            <a:off x="9540996" y="5405020"/>
            <a:ext cx="564246" cy="564246"/>
            <a:chOff x="0" y="0"/>
            <a:chExt cx="812800" cy="812800"/>
          </a:xfrm>
        </p:grpSpPr>
        <p:sp>
          <p:nvSpPr>
            <p:cNvPr id="184" name="Google Shape;184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300" lIns="37300" spcFirstLastPara="1" rIns="37300" wrap="square" tIns="37300">
              <a:noAutofit/>
            </a:bodyPr>
            <a:lstStyle/>
            <a:p>
              <a:pPr indent="0" lvl="0" marL="0" marR="0" rtl="0" algn="ctr">
                <a:lnSpc>
                  <a:spcPct val="11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7998769" y="6350448"/>
            <a:ext cx="785256" cy="986193"/>
            <a:chOff x="0" y="0"/>
            <a:chExt cx="1047008" cy="1314924"/>
          </a:xfrm>
        </p:grpSpPr>
        <p:sp>
          <p:nvSpPr>
            <p:cNvPr id="187" name="Google Shape;187;p3"/>
            <p:cNvSpPr/>
            <p:nvPr/>
          </p:nvSpPr>
          <p:spPr>
            <a:xfrm>
              <a:off x="0" y="0"/>
              <a:ext cx="1047008" cy="1314924"/>
            </a:xfrm>
            <a:custGeom>
              <a:rect b="b" l="l" r="r" t="t"/>
              <a:pathLst>
                <a:path extrusionOk="0" h="1314924" w="1047008">
                  <a:moveTo>
                    <a:pt x="0" y="0"/>
                  </a:moveTo>
                  <a:lnTo>
                    <a:pt x="1047008" y="0"/>
                  </a:lnTo>
                  <a:lnTo>
                    <a:pt x="1047008" y="1314924"/>
                  </a:lnTo>
                  <a:lnTo>
                    <a:pt x="0" y="13149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88" name="Google Shape;188;p3"/>
            <p:cNvGrpSpPr/>
            <p:nvPr/>
          </p:nvGrpSpPr>
          <p:grpSpPr>
            <a:xfrm>
              <a:off x="147344" y="184463"/>
              <a:ext cx="752321" cy="752321"/>
              <a:chOff x="0" y="0"/>
              <a:chExt cx="812800" cy="812800"/>
            </a:xfrm>
          </p:grpSpPr>
          <p:sp>
            <p:nvSpPr>
              <p:cNvPr id="189" name="Google Shape;189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7300" lIns="37300" spcFirstLastPara="1" rIns="37300" wrap="square" tIns="37300">
                <a:noAutofit/>
              </a:bodyPr>
              <a:lstStyle/>
              <a:p>
                <a:pPr indent="0" lvl="0" marL="0" marR="0" rtl="0" algn="ctr">
                  <a:lnSpc>
                    <a:spcPct val="11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" name="Google Shape;191;p3"/>
            <p:cNvSpPr txBox="1"/>
            <p:nvPr/>
          </p:nvSpPr>
          <p:spPr>
            <a:xfrm>
              <a:off x="286236" y="350950"/>
              <a:ext cx="474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17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03</a:t>
              </a:r>
              <a:endParaRPr/>
            </a:p>
          </p:txBody>
        </p:sp>
      </p:grpSp>
      <p:sp>
        <p:nvSpPr>
          <p:cNvPr id="192" name="Google Shape;192;p3"/>
          <p:cNvSpPr/>
          <p:nvPr/>
        </p:nvSpPr>
        <p:spPr>
          <a:xfrm>
            <a:off x="13556916" y="8220739"/>
            <a:ext cx="505350" cy="631688"/>
          </a:xfrm>
          <a:custGeom>
            <a:rect b="b" l="l" r="r" t="t"/>
            <a:pathLst>
              <a:path extrusionOk="0" h="631688" w="505350">
                <a:moveTo>
                  <a:pt x="0" y="0"/>
                </a:moveTo>
                <a:lnTo>
                  <a:pt x="505351" y="0"/>
                </a:lnTo>
                <a:lnTo>
                  <a:pt x="505351" y="631688"/>
                </a:lnTo>
                <a:lnTo>
                  <a:pt x="0" y="631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3"/>
          <p:cNvSpPr/>
          <p:nvPr/>
        </p:nvSpPr>
        <p:spPr>
          <a:xfrm>
            <a:off x="8595223" y="7924939"/>
            <a:ext cx="641509" cy="641509"/>
          </a:xfrm>
          <a:custGeom>
            <a:rect b="b" l="l" r="r" t="t"/>
            <a:pathLst>
              <a:path extrusionOk="0" h="641509" w="641509">
                <a:moveTo>
                  <a:pt x="0" y="0"/>
                </a:moveTo>
                <a:lnTo>
                  <a:pt x="641509" y="0"/>
                </a:lnTo>
                <a:lnTo>
                  <a:pt x="641509" y="641509"/>
                </a:lnTo>
                <a:lnTo>
                  <a:pt x="0" y="641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3"/>
          <p:cNvSpPr/>
          <p:nvPr/>
        </p:nvSpPr>
        <p:spPr>
          <a:xfrm>
            <a:off x="14092076" y="5032536"/>
            <a:ext cx="845186" cy="639172"/>
          </a:xfrm>
          <a:custGeom>
            <a:rect b="b" l="l" r="r" t="t"/>
            <a:pathLst>
              <a:path extrusionOk="0" h="639172" w="845186">
                <a:moveTo>
                  <a:pt x="0" y="0"/>
                </a:moveTo>
                <a:lnTo>
                  <a:pt x="845186" y="0"/>
                </a:lnTo>
                <a:lnTo>
                  <a:pt x="845186" y="639172"/>
                </a:lnTo>
                <a:lnTo>
                  <a:pt x="0" y="639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3"/>
          <p:cNvSpPr txBox="1"/>
          <p:nvPr/>
        </p:nvSpPr>
        <p:spPr>
          <a:xfrm>
            <a:off x="6904314" y="8651910"/>
            <a:ext cx="355903" cy="295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/>
          </a:p>
        </p:txBody>
      </p:sp>
      <p:sp>
        <p:nvSpPr>
          <p:cNvPr id="196" name="Google Shape;196;p3"/>
          <p:cNvSpPr txBox="1"/>
          <p:nvPr/>
        </p:nvSpPr>
        <p:spPr>
          <a:xfrm>
            <a:off x="7463976" y="8615163"/>
            <a:ext cx="29040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Звернення на соцпорталі </a:t>
            </a:r>
            <a:r>
              <a:rPr b="1" lang="en-US" sz="1442"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b="1" lang="en-US" sz="1442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https://soc.gov.ua/welcome</a:t>
            </a:r>
            <a:r>
              <a:rPr b="1" lang="en-US" sz="1442">
                <a:latin typeface="Montserrat"/>
                <a:ea typeface="Montserrat"/>
                <a:cs typeface="Montserrat"/>
                <a:sym typeface="Montserrat"/>
              </a:rPr>
              <a:t>)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12822309" y="8724539"/>
            <a:ext cx="355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/>
          </a:p>
        </p:txBody>
      </p:sp>
      <p:sp>
        <p:nvSpPr>
          <p:cNvPr id="198" name="Google Shape;198;p3"/>
          <p:cNvSpPr txBox="1"/>
          <p:nvPr/>
        </p:nvSpPr>
        <p:spPr>
          <a:xfrm>
            <a:off x="10488899" y="6840013"/>
            <a:ext cx="29040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Вибір н</a:t>
            </a:r>
            <a:r>
              <a:rPr i="0" lang="en-US" sz="144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адавача соціальних послуг; укладання договору про отримання со</a:t>
            </a: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ц.</a:t>
            </a:r>
            <a:r>
              <a:rPr i="0" lang="en-US" sz="144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послуг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9645165" y="5537335"/>
            <a:ext cx="3558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  <a:endParaRPr/>
          </a:p>
        </p:txBody>
      </p:sp>
      <p:sp>
        <p:nvSpPr>
          <p:cNvPr id="200" name="Google Shape;200;p3"/>
          <p:cNvSpPr txBox="1"/>
          <p:nvPr/>
        </p:nvSpPr>
        <p:spPr>
          <a:xfrm>
            <a:off x="13328801" y="8926480"/>
            <a:ext cx="9615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Оцінка потреб (</a:t>
            </a:r>
            <a:r>
              <a:rPr i="0" lang="en-US" sz="144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ОМС)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606700" y="8399075"/>
            <a:ext cx="6394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551878" y="7786325"/>
            <a:ext cx="60606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366,8 </a:t>
            </a:r>
            <a:r>
              <a:rPr b="1" i="0" lang="en-US" sz="20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млн грн 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державному бюджеті для</a:t>
            </a: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2 300 осіб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із них понад </a:t>
            </a: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1 420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отримувачі послуги підтриманого проживання</a:t>
            </a:r>
            <a:endParaRPr b="1" sz="2099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656197" y="3005226"/>
            <a:ext cx="521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СТАТИСТИКА 2024</a:t>
            </a:r>
            <a:endParaRPr/>
          </a:p>
        </p:txBody>
      </p:sp>
      <p:sp>
        <p:nvSpPr>
          <p:cNvPr id="204" name="Google Shape;204;p3"/>
          <p:cNvSpPr txBox="1"/>
          <p:nvPr/>
        </p:nvSpPr>
        <p:spPr>
          <a:xfrm>
            <a:off x="606700" y="3747488"/>
            <a:ext cx="63945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Залучено </a:t>
            </a: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надавачів соціальних послуг </a:t>
            </a:r>
            <a:endParaRPr i="0" sz="2099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(максимальна потужність - 255 соц. послуг)</a:t>
            </a:r>
            <a:endParaRPr i="1" sz="2099" u="none" cap="none" strike="noStrike">
              <a:solidFill>
                <a:srgbClr val="000000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707433" y="6916235"/>
            <a:ext cx="785256" cy="986193"/>
          </a:xfrm>
          <a:custGeom>
            <a:rect b="b" l="l" r="r" t="t"/>
            <a:pathLst>
              <a:path extrusionOk="0" h="986193" w="785256">
                <a:moveTo>
                  <a:pt x="0" y="0"/>
                </a:moveTo>
                <a:lnTo>
                  <a:pt x="785256" y="0"/>
                </a:lnTo>
                <a:lnTo>
                  <a:pt x="785256" y="986193"/>
                </a:lnTo>
                <a:lnTo>
                  <a:pt x="0" y="986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6" name="Google Shape;206;p3"/>
          <p:cNvGrpSpPr/>
          <p:nvPr/>
        </p:nvGrpSpPr>
        <p:grpSpPr>
          <a:xfrm>
            <a:off x="15817940" y="7054582"/>
            <a:ext cx="564246" cy="564246"/>
            <a:chOff x="0" y="0"/>
            <a:chExt cx="812800" cy="812800"/>
          </a:xfrm>
        </p:grpSpPr>
        <p:sp>
          <p:nvSpPr>
            <p:cNvPr id="207" name="Google Shape;207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300" lIns="37300" spcFirstLastPara="1" rIns="37300" wrap="square" tIns="37300">
              <a:noAutofit/>
            </a:bodyPr>
            <a:lstStyle/>
            <a:p>
              <a:pPr indent="0" lvl="0" marL="0" marR="0" rtl="0" algn="ctr">
                <a:lnSpc>
                  <a:spcPct val="11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3"/>
          <p:cNvSpPr/>
          <p:nvPr/>
        </p:nvSpPr>
        <p:spPr>
          <a:xfrm>
            <a:off x="16727212" y="6520968"/>
            <a:ext cx="710133" cy="687054"/>
          </a:xfrm>
          <a:custGeom>
            <a:rect b="b" l="l" r="r" t="t"/>
            <a:pathLst>
              <a:path extrusionOk="0" h="687054" w="710133">
                <a:moveTo>
                  <a:pt x="0" y="0"/>
                </a:moveTo>
                <a:lnTo>
                  <a:pt x="710133" y="0"/>
                </a:lnTo>
                <a:lnTo>
                  <a:pt x="710133" y="687054"/>
                </a:lnTo>
                <a:lnTo>
                  <a:pt x="0" y="687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3"/>
          <p:cNvSpPr txBox="1"/>
          <p:nvPr/>
        </p:nvSpPr>
        <p:spPr>
          <a:xfrm>
            <a:off x="10413184" y="5576150"/>
            <a:ext cx="25524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Перерахування ФСЗІ коштів на рахунки отримувачів соц. послуг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"/>
          <p:cNvSpPr txBox="1"/>
          <p:nvPr/>
        </p:nvSpPr>
        <p:spPr>
          <a:xfrm>
            <a:off x="15922110" y="7169922"/>
            <a:ext cx="3558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717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6</a:t>
            </a:r>
            <a:endParaRPr/>
          </a:p>
        </p:txBody>
      </p:sp>
      <p:sp>
        <p:nvSpPr>
          <p:cNvPr id="212" name="Google Shape;212;p3"/>
          <p:cNvSpPr txBox="1"/>
          <p:nvPr/>
        </p:nvSpPr>
        <p:spPr>
          <a:xfrm>
            <a:off x="16458375" y="7261950"/>
            <a:ext cx="1753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4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Оплата за </a:t>
            </a: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надані соц.послуги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3"/>
          <p:cNvSpPr txBox="1"/>
          <p:nvPr/>
        </p:nvSpPr>
        <p:spPr>
          <a:xfrm>
            <a:off x="7868176" y="2698375"/>
            <a:ext cx="9942600" cy="985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підтримка</a:t>
            </a:r>
            <a:br>
              <a:rPr lang="en-US" sz="3200"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принципом “гроші ходять за людиною”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"/>
          <p:cNvSpPr txBox="1"/>
          <p:nvPr/>
        </p:nvSpPr>
        <p:spPr>
          <a:xfrm>
            <a:off x="1017575" y="1701525"/>
            <a:ext cx="6394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Вперше розпочато закупівлю послуги за державні кошти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3"/>
          <p:cNvSpPr txBox="1"/>
          <p:nvPr/>
        </p:nvSpPr>
        <p:spPr>
          <a:xfrm>
            <a:off x="598150" y="1506175"/>
            <a:ext cx="5643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7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sz="67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"/>
          <p:cNvSpPr txBox="1"/>
          <p:nvPr/>
        </p:nvSpPr>
        <p:spPr>
          <a:xfrm>
            <a:off x="551875" y="722925"/>
            <a:ext cx="12715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303773" y="4800004"/>
            <a:ext cx="785250" cy="855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"/>
          <p:cNvSpPr/>
          <p:nvPr/>
        </p:nvSpPr>
        <p:spPr>
          <a:xfrm>
            <a:off x="13316688" y="5359848"/>
            <a:ext cx="785256" cy="986193"/>
          </a:xfrm>
          <a:custGeom>
            <a:rect b="b" l="l" r="r" t="t"/>
            <a:pathLst>
              <a:path extrusionOk="0" h="986193" w="785256">
                <a:moveTo>
                  <a:pt x="0" y="0"/>
                </a:moveTo>
                <a:lnTo>
                  <a:pt x="785256" y="0"/>
                </a:lnTo>
                <a:lnTo>
                  <a:pt x="785256" y="986193"/>
                </a:lnTo>
                <a:lnTo>
                  <a:pt x="0" y="986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9" name="Google Shape;219;p3"/>
          <p:cNvGrpSpPr/>
          <p:nvPr/>
        </p:nvGrpSpPr>
        <p:grpSpPr>
          <a:xfrm>
            <a:off x="13427196" y="5481220"/>
            <a:ext cx="564246" cy="564246"/>
            <a:chOff x="0" y="0"/>
            <a:chExt cx="812800" cy="812800"/>
          </a:xfrm>
        </p:grpSpPr>
        <p:sp>
          <p:nvSpPr>
            <p:cNvPr id="220" name="Google Shape;220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300" lIns="37300" spcFirstLastPara="1" rIns="37300" wrap="square" tIns="37300">
              <a:noAutofit/>
            </a:bodyPr>
            <a:lstStyle/>
            <a:p>
              <a:pPr indent="0" lvl="0" marL="0" marR="0" rtl="0" algn="ctr">
                <a:lnSpc>
                  <a:spcPct val="11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3"/>
          <p:cNvSpPr txBox="1"/>
          <p:nvPr/>
        </p:nvSpPr>
        <p:spPr>
          <a:xfrm>
            <a:off x="14299384" y="5652350"/>
            <a:ext cx="25524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2">
                <a:latin typeface="Montserrat"/>
                <a:ea typeface="Montserrat"/>
                <a:cs typeface="Montserrat"/>
                <a:sym typeface="Montserrat"/>
              </a:rPr>
              <a:t>Отримання необхідних соц.послуг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13531365" y="5613535"/>
            <a:ext cx="3558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0</a:t>
            </a:r>
            <a:r>
              <a:rPr b="1" lang="en-US" sz="1717">
                <a:solidFill>
                  <a:srgbClr val="4D4D4D"/>
                </a:solidFill>
                <a:latin typeface="Inter"/>
                <a:ea typeface="Inter"/>
                <a:cs typeface="Inter"/>
                <a:sym typeface="Inter"/>
              </a:rPr>
              <a:t>5</a:t>
            </a:r>
            <a:endParaRPr/>
          </a:p>
        </p:txBody>
      </p:sp>
      <p:pic>
        <p:nvPicPr>
          <p:cNvPr id="224" name="Google Shape;224;p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592224" y="6793640"/>
            <a:ext cx="785275" cy="58348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"/>
          <p:cNvSpPr txBox="1"/>
          <p:nvPr/>
        </p:nvSpPr>
        <p:spPr>
          <a:xfrm>
            <a:off x="656200" y="5524350"/>
            <a:ext cx="7212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У закладах, що належать до сфери управління Мінсоцполітики (ДНП ,,Трускавецький санаторій ,,Батьківщина”  та ДНП ,,Миргородський санаторій ,,Слава”) отримали послуги </a:t>
            </a:r>
            <a:r>
              <a:rPr b="1" lang="en-US" sz="2200">
                <a:latin typeface="Montserrat"/>
                <a:ea typeface="Montserrat"/>
                <a:cs typeface="Montserrat"/>
                <a:sym typeface="Montserrat"/>
              </a:rPr>
              <a:t>694 людини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579997" y="7272426"/>
            <a:ext cx="521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/>
              <a:t>ПЕРЕДБАЧЕНО на 2025</a:t>
            </a:r>
            <a:endParaRPr/>
          </a:p>
        </p:txBody>
      </p:sp>
      <p:sp>
        <p:nvSpPr>
          <p:cNvPr id="227" name="Google Shape;227;p3"/>
          <p:cNvSpPr txBox="1"/>
          <p:nvPr/>
        </p:nvSpPr>
        <p:spPr>
          <a:xfrm>
            <a:off x="551875" y="4490888"/>
            <a:ext cx="70227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</a:t>
            </a: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творено </a:t>
            </a: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13 осель</a:t>
            </a: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підтриманого проживання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(для 81 отримувача соц. послуг)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4"/>
          <p:cNvGrpSpPr/>
          <p:nvPr/>
        </p:nvGrpSpPr>
        <p:grpSpPr>
          <a:xfrm>
            <a:off x="10015525" y="311899"/>
            <a:ext cx="7669696" cy="1320778"/>
            <a:chOff x="0" y="-57150"/>
            <a:chExt cx="1866742" cy="347857"/>
          </a:xfrm>
        </p:grpSpPr>
        <p:sp>
          <p:nvSpPr>
            <p:cNvPr id="233" name="Google Shape;233;p4"/>
            <p:cNvSpPr/>
            <p:nvPr/>
          </p:nvSpPr>
          <p:spPr>
            <a:xfrm>
              <a:off x="0" y="0"/>
              <a:ext cx="1866742" cy="290707"/>
            </a:xfrm>
            <a:custGeom>
              <a:rect b="b" l="l" r="r" t="t"/>
              <a:pathLst>
                <a:path extrusionOk="0" h="290707" w="1866742">
                  <a:moveTo>
                    <a:pt x="55707" y="0"/>
                  </a:moveTo>
                  <a:lnTo>
                    <a:pt x="1811035" y="0"/>
                  </a:lnTo>
                  <a:cubicBezTo>
                    <a:pt x="1825809" y="0"/>
                    <a:pt x="1839978" y="5869"/>
                    <a:pt x="1850426" y="16316"/>
                  </a:cubicBezTo>
                  <a:cubicBezTo>
                    <a:pt x="1860873" y="26763"/>
                    <a:pt x="1866742" y="40932"/>
                    <a:pt x="1866742" y="55707"/>
                  </a:cubicBezTo>
                  <a:lnTo>
                    <a:pt x="1866742" y="235000"/>
                  </a:lnTo>
                  <a:cubicBezTo>
                    <a:pt x="1866742" y="249774"/>
                    <a:pt x="1860873" y="263944"/>
                    <a:pt x="1850426" y="274391"/>
                  </a:cubicBezTo>
                  <a:cubicBezTo>
                    <a:pt x="1839978" y="284838"/>
                    <a:pt x="1825809" y="290707"/>
                    <a:pt x="1811035" y="290707"/>
                  </a:cubicBezTo>
                  <a:lnTo>
                    <a:pt x="55707" y="290707"/>
                  </a:lnTo>
                  <a:cubicBezTo>
                    <a:pt x="40932" y="290707"/>
                    <a:pt x="26763" y="284838"/>
                    <a:pt x="16316" y="274391"/>
                  </a:cubicBezTo>
                  <a:cubicBezTo>
                    <a:pt x="5869" y="263944"/>
                    <a:pt x="0" y="249774"/>
                    <a:pt x="0" y="235000"/>
                  </a:cubicBezTo>
                  <a:lnTo>
                    <a:pt x="0" y="55707"/>
                  </a:lnTo>
                  <a:cubicBezTo>
                    <a:pt x="0" y="40932"/>
                    <a:pt x="5869" y="26763"/>
                    <a:pt x="16316" y="16316"/>
                  </a:cubicBezTo>
                  <a:cubicBezTo>
                    <a:pt x="26763" y="5869"/>
                    <a:pt x="40932" y="0"/>
                    <a:pt x="55707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"/>
            <p:cNvSpPr txBox="1"/>
            <p:nvPr/>
          </p:nvSpPr>
          <p:spPr>
            <a:xfrm>
              <a:off x="0" y="-57150"/>
              <a:ext cx="1866742" cy="347857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4"/>
          <p:cNvSpPr txBox="1"/>
          <p:nvPr/>
        </p:nvSpPr>
        <p:spPr>
          <a:xfrm>
            <a:off x="10341813" y="777891"/>
            <a:ext cx="741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ПЛАНИ НА 2025 РІК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4"/>
          <p:cNvSpPr txBox="1"/>
          <p:nvPr/>
        </p:nvSpPr>
        <p:spPr>
          <a:xfrm>
            <a:off x="411225" y="1183002"/>
            <a:ext cx="8917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ТАЙМЛАЙН ПРОЕКТУ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7" name="Google Shape;237;p4"/>
          <p:cNvCxnSpPr/>
          <p:nvPr/>
        </p:nvCxnSpPr>
        <p:spPr>
          <a:xfrm flipH="1" rot="10800000">
            <a:off x="2287295" y="2520973"/>
            <a:ext cx="14137500" cy="22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8" name="Google Shape;238;p4"/>
          <p:cNvGrpSpPr/>
          <p:nvPr/>
        </p:nvGrpSpPr>
        <p:grpSpPr>
          <a:xfrm>
            <a:off x="3337872" y="2168881"/>
            <a:ext cx="816783" cy="816783"/>
            <a:chOff x="0" y="0"/>
            <a:chExt cx="812800" cy="812800"/>
          </a:xfrm>
        </p:grpSpPr>
        <p:sp>
          <p:nvSpPr>
            <p:cNvPr id="239" name="Google Shape;23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1</a:t>
              </a:r>
              <a:endParaRPr/>
            </a:p>
          </p:txBody>
        </p:sp>
      </p:grpSp>
      <p:sp>
        <p:nvSpPr>
          <p:cNvPr id="241" name="Google Shape;241;p4"/>
          <p:cNvSpPr txBox="1"/>
          <p:nvPr/>
        </p:nvSpPr>
        <p:spPr>
          <a:xfrm>
            <a:off x="1735675" y="3372750"/>
            <a:ext cx="414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Розширення проекту: створення осель підтриманого проживання у всіх регіонах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4"/>
          <p:cNvSpPr txBox="1"/>
          <p:nvPr/>
        </p:nvSpPr>
        <p:spPr>
          <a:xfrm>
            <a:off x="6876449" y="3372750"/>
            <a:ext cx="4018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Підготовка</a:t>
            </a:r>
            <a:r>
              <a:rPr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надавачів соціальних послуг; проведення навчань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12123950" y="3372750"/>
            <a:ext cx="441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Підсумки проекту “гроші ходять за людиною”. </a:t>
            </a: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Презентація найкращих практик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4" name="Google Shape;244;p4"/>
          <p:cNvGrpSpPr/>
          <p:nvPr/>
        </p:nvGrpSpPr>
        <p:grpSpPr>
          <a:xfrm>
            <a:off x="8647158" y="2092681"/>
            <a:ext cx="816783" cy="816783"/>
            <a:chOff x="0" y="0"/>
            <a:chExt cx="812800" cy="812800"/>
          </a:xfrm>
        </p:grpSpPr>
        <p:sp>
          <p:nvSpPr>
            <p:cNvPr id="245" name="Google Shape;24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2</a:t>
              </a:r>
              <a:endParaRPr/>
            </a:p>
          </p:txBody>
        </p:sp>
      </p:grpSp>
      <p:grpSp>
        <p:nvGrpSpPr>
          <p:cNvPr id="247" name="Google Shape;247;p4"/>
          <p:cNvGrpSpPr/>
          <p:nvPr/>
        </p:nvGrpSpPr>
        <p:grpSpPr>
          <a:xfrm>
            <a:off x="13693795" y="2056219"/>
            <a:ext cx="816783" cy="816783"/>
            <a:chOff x="0" y="0"/>
            <a:chExt cx="812800" cy="812800"/>
          </a:xfrm>
        </p:grpSpPr>
        <p:sp>
          <p:nvSpPr>
            <p:cNvPr id="248" name="Google Shape;24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3</a:t>
              </a:r>
              <a:endParaRPr/>
            </a:p>
          </p:txBody>
        </p:sp>
      </p:grpSp>
      <p:sp>
        <p:nvSpPr>
          <p:cNvPr id="250" name="Google Shape;250;p4"/>
          <p:cNvSpPr txBox="1"/>
          <p:nvPr/>
        </p:nvSpPr>
        <p:spPr>
          <a:xfrm>
            <a:off x="2482302" y="3027943"/>
            <a:ext cx="2375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І-</a:t>
            </a: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IV</a:t>
            </a: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КВАРТАЛ 2025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7486039" y="3006353"/>
            <a:ext cx="2675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І-I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КВАРТАЛ 2025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12957980" y="3006353"/>
            <a:ext cx="2288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IV КВАРТАЛ 2025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>
            <a:off x="1451582" y="6208415"/>
            <a:ext cx="9851627" cy="3584965"/>
            <a:chOff x="0" y="-57150"/>
            <a:chExt cx="4467453" cy="1625687"/>
          </a:xfrm>
        </p:grpSpPr>
        <p:sp>
          <p:nvSpPr>
            <p:cNvPr id="254" name="Google Shape;254;p4"/>
            <p:cNvSpPr/>
            <p:nvPr/>
          </p:nvSpPr>
          <p:spPr>
            <a:xfrm>
              <a:off x="0" y="0"/>
              <a:ext cx="4467453" cy="1568537"/>
            </a:xfrm>
            <a:custGeom>
              <a:rect b="b" l="l" r="r" t="t"/>
              <a:pathLst>
                <a:path extrusionOk="0" h="1568537" w="4467453">
                  <a:moveTo>
                    <a:pt x="40079" y="0"/>
                  </a:moveTo>
                  <a:lnTo>
                    <a:pt x="4427374" y="0"/>
                  </a:lnTo>
                  <a:cubicBezTo>
                    <a:pt x="4438004" y="0"/>
                    <a:pt x="4448198" y="4223"/>
                    <a:pt x="4455714" y="11739"/>
                  </a:cubicBezTo>
                  <a:cubicBezTo>
                    <a:pt x="4463231" y="19255"/>
                    <a:pt x="4467453" y="29449"/>
                    <a:pt x="4467453" y="40079"/>
                  </a:cubicBezTo>
                  <a:lnTo>
                    <a:pt x="4467453" y="1528458"/>
                  </a:lnTo>
                  <a:cubicBezTo>
                    <a:pt x="4467453" y="1539087"/>
                    <a:pt x="4463231" y="1549282"/>
                    <a:pt x="4455714" y="1556798"/>
                  </a:cubicBezTo>
                  <a:cubicBezTo>
                    <a:pt x="4448198" y="1564314"/>
                    <a:pt x="4438004" y="1568537"/>
                    <a:pt x="4427374" y="1568537"/>
                  </a:cubicBezTo>
                  <a:lnTo>
                    <a:pt x="40079" y="1568537"/>
                  </a:lnTo>
                  <a:cubicBezTo>
                    <a:pt x="29449" y="1568537"/>
                    <a:pt x="19255" y="1564314"/>
                    <a:pt x="11739" y="1556798"/>
                  </a:cubicBezTo>
                  <a:cubicBezTo>
                    <a:pt x="4223" y="1549282"/>
                    <a:pt x="0" y="1539087"/>
                    <a:pt x="0" y="1528458"/>
                  </a:cubicBezTo>
                  <a:lnTo>
                    <a:pt x="0" y="40079"/>
                  </a:lnTo>
                  <a:cubicBezTo>
                    <a:pt x="0" y="29449"/>
                    <a:pt x="4223" y="19255"/>
                    <a:pt x="11739" y="11739"/>
                  </a:cubicBezTo>
                  <a:cubicBezTo>
                    <a:pt x="19255" y="4223"/>
                    <a:pt x="29449" y="0"/>
                    <a:pt x="40079" y="0"/>
                  </a:cubicBezTo>
                  <a:close/>
                </a:path>
              </a:pathLst>
            </a:custGeom>
            <a:solidFill>
              <a:srgbClr val="FFFFFF">
                <a:alpha val="6039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"/>
            <p:cNvSpPr txBox="1"/>
            <p:nvPr/>
          </p:nvSpPr>
          <p:spPr>
            <a:xfrm>
              <a:off x="0" y="-57150"/>
              <a:ext cx="4467453" cy="1625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4"/>
          <p:cNvSpPr/>
          <p:nvPr/>
        </p:nvSpPr>
        <p:spPr>
          <a:xfrm>
            <a:off x="1337498" y="6598620"/>
            <a:ext cx="719539" cy="773698"/>
          </a:xfrm>
          <a:custGeom>
            <a:rect b="b" l="l" r="r" t="t"/>
            <a:pathLst>
              <a:path extrusionOk="0" h="773698" w="719539">
                <a:moveTo>
                  <a:pt x="0" y="0"/>
                </a:moveTo>
                <a:lnTo>
                  <a:pt x="719538" y="0"/>
                </a:lnTo>
                <a:lnTo>
                  <a:pt x="719538" y="773697"/>
                </a:lnTo>
                <a:lnTo>
                  <a:pt x="0" y="773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4"/>
          <p:cNvSpPr/>
          <p:nvPr/>
        </p:nvSpPr>
        <p:spPr>
          <a:xfrm>
            <a:off x="1439476" y="6875424"/>
            <a:ext cx="515583" cy="496893"/>
          </a:xfrm>
          <a:custGeom>
            <a:rect b="b" l="l" r="r" t="t"/>
            <a:pathLst>
              <a:path extrusionOk="0" h="496893" w="515583">
                <a:moveTo>
                  <a:pt x="0" y="0"/>
                </a:moveTo>
                <a:lnTo>
                  <a:pt x="515583" y="0"/>
                </a:lnTo>
                <a:lnTo>
                  <a:pt x="515583" y="496893"/>
                </a:lnTo>
                <a:lnTo>
                  <a:pt x="0" y="4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4"/>
          <p:cNvSpPr/>
          <p:nvPr/>
        </p:nvSpPr>
        <p:spPr>
          <a:xfrm>
            <a:off x="3929224" y="6556264"/>
            <a:ext cx="1088072" cy="816054"/>
          </a:xfrm>
          <a:custGeom>
            <a:rect b="b" l="l" r="r" t="t"/>
            <a:pathLst>
              <a:path extrusionOk="0" h="816054" w="1088072">
                <a:moveTo>
                  <a:pt x="0" y="0"/>
                </a:moveTo>
                <a:lnTo>
                  <a:pt x="1088071" y="0"/>
                </a:lnTo>
                <a:lnTo>
                  <a:pt x="1088071" y="816053"/>
                </a:lnTo>
                <a:lnTo>
                  <a:pt x="0" y="816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4"/>
          <p:cNvSpPr/>
          <p:nvPr/>
        </p:nvSpPr>
        <p:spPr>
          <a:xfrm>
            <a:off x="6620861" y="6598620"/>
            <a:ext cx="884685" cy="773698"/>
          </a:xfrm>
          <a:custGeom>
            <a:rect b="b" l="l" r="r" t="t"/>
            <a:pathLst>
              <a:path extrusionOk="0" h="773698" w="884685">
                <a:moveTo>
                  <a:pt x="0" y="0"/>
                </a:moveTo>
                <a:lnTo>
                  <a:pt x="884685" y="0"/>
                </a:lnTo>
                <a:lnTo>
                  <a:pt x="884685" y="773697"/>
                </a:lnTo>
                <a:lnTo>
                  <a:pt x="0" y="773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4"/>
          <p:cNvSpPr/>
          <p:nvPr/>
        </p:nvSpPr>
        <p:spPr>
          <a:xfrm>
            <a:off x="9109656" y="6598620"/>
            <a:ext cx="1019700" cy="773698"/>
          </a:xfrm>
          <a:custGeom>
            <a:rect b="b" l="l" r="r" t="t"/>
            <a:pathLst>
              <a:path extrusionOk="0" h="773698" w="1019700">
                <a:moveTo>
                  <a:pt x="0" y="0"/>
                </a:moveTo>
                <a:lnTo>
                  <a:pt x="1019700" y="0"/>
                </a:lnTo>
                <a:lnTo>
                  <a:pt x="1019700" y="773697"/>
                </a:lnTo>
                <a:lnTo>
                  <a:pt x="0" y="773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4"/>
          <p:cNvSpPr/>
          <p:nvPr/>
        </p:nvSpPr>
        <p:spPr>
          <a:xfrm>
            <a:off x="12024831" y="6598620"/>
            <a:ext cx="810085" cy="808060"/>
          </a:xfrm>
          <a:custGeom>
            <a:rect b="b" l="l" r="r" t="t"/>
            <a:pathLst>
              <a:path extrusionOk="0" h="808060" w="810085">
                <a:moveTo>
                  <a:pt x="0" y="0"/>
                </a:moveTo>
                <a:lnTo>
                  <a:pt x="810086" y="0"/>
                </a:lnTo>
                <a:lnTo>
                  <a:pt x="810086" y="808060"/>
                </a:lnTo>
                <a:lnTo>
                  <a:pt x="0" y="808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4"/>
          <p:cNvSpPr txBox="1"/>
          <p:nvPr/>
        </p:nvSpPr>
        <p:spPr>
          <a:xfrm>
            <a:off x="538800" y="7565000"/>
            <a:ext cx="2375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альтернатива стаціонарному догляду – самостійне проживання в громаді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4"/>
          <p:cNvSpPr txBox="1"/>
          <p:nvPr/>
        </p:nvSpPr>
        <p:spPr>
          <a:xfrm>
            <a:off x="3337876" y="7565000"/>
            <a:ext cx="2082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самостійний  вибір надавача та оплата за надані соціальні послуги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6320397" y="7565000"/>
            <a:ext cx="150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розвиток ринку соціальних послуг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8835902" y="7565011"/>
            <a:ext cx="166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розширення і покращення якості послуг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11523644" y="7565011"/>
            <a:ext cx="1941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підвищення професійного рівня </a:t>
            </a:r>
            <a:r>
              <a:rPr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працівників ОМС </a:t>
            </a:r>
            <a:r>
              <a:rPr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 надавачів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1186899" y="5750225"/>
            <a:ext cx="1376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ОЧІКУВАНІ РЕЗУЛЬТАТИ ТА КЛЮЧОВІ ПОКАЗНИКИ ЕФЕКТИВНОСТІ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"/>
          <p:cNvSpPr txBox="1"/>
          <p:nvPr/>
        </p:nvSpPr>
        <p:spPr>
          <a:xfrm>
            <a:off x="14571651" y="7565000"/>
            <a:ext cx="2375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працевлаштування людей з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інвалідністю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в громадах на соціальних підприємствах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076969" y="6764106"/>
            <a:ext cx="719525" cy="7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5"/>
          <p:cNvGrpSpPr/>
          <p:nvPr/>
        </p:nvGrpSpPr>
        <p:grpSpPr>
          <a:xfrm>
            <a:off x="0" y="-162903"/>
            <a:ext cx="18288000" cy="1455207"/>
            <a:chOff x="0" y="-57150"/>
            <a:chExt cx="5490858" cy="577560"/>
          </a:xfrm>
        </p:grpSpPr>
        <p:sp>
          <p:nvSpPr>
            <p:cNvPr id="275" name="Google Shape;275;p5"/>
            <p:cNvSpPr/>
            <p:nvPr/>
          </p:nvSpPr>
          <p:spPr>
            <a:xfrm>
              <a:off x="0" y="0"/>
              <a:ext cx="5490858" cy="520410"/>
            </a:xfrm>
            <a:custGeom>
              <a:rect b="b" l="l" r="r" t="t"/>
              <a:pathLst>
                <a:path extrusionOk="0" h="520410" w="5490858">
                  <a:moveTo>
                    <a:pt x="0" y="0"/>
                  </a:moveTo>
                  <a:lnTo>
                    <a:pt x="5490858" y="0"/>
                  </a:lnTo>
                  <a:lnTo>
                    <a:pt x="5490858" y="520410"/>
                  </a:lnTo>
                  <a:lnTo>
                    <a:pt x="0" y="52041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</p:sp>
        <p:sp>
          <p:nvSpPr>
            <p:cNvPr id="276" name="Google Shape;276;p5"/>
            <p:cNvSpPr txBox="1"/>
            <p:nvPr/>
          </p:nvSpPr>
          <p:spPr>
            <a:xfrm>
              <a:off x="0" y="-57150"/>
              <a:ext cx="5490858" cy="57756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5"/>
          <p:cNvSpPr txBox="1"/>
          <p:nvPr/>
        </p:nvSpPr>
        <p:spPr>
          <a:xfrm>
            <a:off x="584115" y="304338"/>
            <a:ext cx="15934956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РЕСУРСИ, ЯКІ ПЛАНУЄТЬСЯ ВКЛАСТИ В ПРОЕКТ</a:t>
            </a:r>
            <a:endParaRPr/>
          </a:p>
        </p:txBody>
      </p:sp>
      <p:sp>
        <p:nvSpPr>
          <p:cNvPr id="278" name="Google Shape;278;p5"/>
          <p:cNvSpPr txBox="1"/>
          <p:nvPr/>
        </p:nvSpPr>
        <p:spPr>
          <a:xfrm>
            <a:off x="883617" y="1962238"/>
            <a:ext cx="26481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ДЕРЖАВНИЙ БЮДЖЕТ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5"/>
          <p:cNvSpPr txBox="1"/>
          <p:nvPr/>
        </p:nvSpPr>
        <p:spPr>
          <a:xfrm>
            <a:off x="6528500" y="2003425"/>
            <a:ext cx="62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</a:t>
            </a:r>
            <a:r>
              <a:rPr lang="en-US" sz="2200"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кт “гроші ходять за людиною”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5"/>
          <p:cNvSpPr txBox="1"/>
          <p:nvPr/>
        </p:nvSpPr>
        <p:spPr>
          <a:xfrm>
            <a:off x="3762925" y="1958425"/>
            <a:ext cx="26481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366,8 млн</a:t>
            </a:r>
            <a:r>
              <a:rPr b="1" lang="en-US" sz="2672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6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грн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5"/>
          <p:cNvSpPr txBox="1"/>
          <p:nvPr/>
        </p:nvSpPr>
        <p:spPr>
          <a:xfrm>
            <a:off x="584124" y="3034687"/>
            <a:ext cx="29475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МІЖНАРОДНА ПІДТРИМКА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5"/>
          <p:cNvSpPr txBox="1"/>
          <p:nvPr/>
        </p:nvSpPr>
        <p:spPr>
          <a:xfrm>
            <a:off x="3762923" y="3030867"/>
            <a:ext cx="24765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млн</a:t>
            </a:r>
            <a:r>
              <a:rPr b="1" lang="en-US" sz="2672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6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дол</a:t>
            </a:r>
            <a:r>
              <a:rPr b="1" i="0" lang="en-US" sz="26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i="0" sz="2672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5"/>
          <p:cNvSpPr txBox="1"/>
          <p:nvPr/>
        </p:nvSpPr>
        <p:spPr>
          <a:xfrm>
            <a:off x="6512576" y="2981875"/>
            <a:ext cx="600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проведення капітальних ремонтів, </a:t>
            </a:r>
            <a:endParaRPr i="0" sz="2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облаштування осель</a:t>
            </a:r>
            <a:endParaRPr i="0" sz="2200" u="none" cap="none" strike="sng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5"/>
          <p:cNvSpPr txBox="1"/>
          <p:nvPr/>
        </p:nvSpPr>
        <p:spPr>
          <a:xfrm>
            <a:off x="733870" y="4107138"/>
            <a:ext cx="29475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72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УЧАСНИКИ: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5"/>
          <p:cNvSpPr txBox="1"/>
          <p:nvPr/>
        </p:nvSpPr>
        <p:spPr>
          <a:xfrm>
            <a:off x="4097136" y="4115009"/>
            <a:ext cx="1353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</a:t>
            </a:r>
            <a:r>
              <a:rPr lang="en-US" sz="2200">
                <a:latin typeface="Montserrat"/>
                <a:ea typeface="Montserrat"/>
                <a:cs typeface="Montserrat"/>
                <a:sym typeface="Montserrat"/>
              </a:rPr>
              <a:t>інсоцполітики</a:t>
            </a: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00">
                <a:latin typeface="Montserrat"/>
                <a:ea typeface="Montserrat"/>
                <a:cs typeface="Montserrat"/>
                <a:sym typeface="Montserrat"/>
              </a:rPr>
              <a:t>ФСЗІ</a:t>
            </a:r>
            <a:r>
              <a:rPr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00">
                <a:latin typeface="Montserrat"/>
                <a:ea typeface="Montserrat"/>
                <a:cs typeface="Montserrat"/>
                <a:sym typeface="Montserrat"/>
              </a:rPr>
              <a:t>ОВА та ОМС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6" name="Google Shape;286;p5"/>
          <p:cNvGrpSpPr/>
          <p:nvPr/>
        </p:nvGrpSpPr>
        <p:grpSpPr>
          <a:xfrm>
            <a:off x="1219200" y="5825176"/>
            <a:ext cx="9542379" cy="583625"/>
            <a:chOff x="0" y="-57150"/>
            <a:chExt cx="4360237" cy="571789"/>
          </a:xfrm>
        </p:grpSpPr>
        <p:sp>
          <p:nvSpPr>
            <p:cNvPr id="287" name="Google Shape;287;p5"/>
            <p:cNvSpPr/>
            <p:nvPr/>
          </p:nvSpPr>
          <p:spPr>
            <a:xfrm>
              <a:off x="0" y="0"/>
              <a:ext cx="4360237" cy="514639"/>
            </a:xfrm>
            <a:custGeom>
              <a:rect b="b" l="l" r="r" t="t"/>
              <a:pathLst>
                <a:path extrusionOk="0" h="514639" w="4360237">
                  <a:moveTo>
                    <a:pt x="41378" y="0"/>
                  </a:moveTo>
                  <a:lnTo>
                    <a:pt x="4318859" y="0"/>
                  </a:lnTo>
                  <a:cubicBezTo>
                    <a:pt x="4329833" y="0"/>
                    <a:pt x="4340358" y="4359"/>
                    <a:pt x="4348117" y="12119"/>
                  </a:cubicBezTo>
                  <a:cubicBezTo>
                    <a:pt x="4355877" y="19879"/>
                    <a:pt x="4360237" y="30404"/>
                    <a:pt x="4360237" y="41378"/>
                  </a:cubicBezTo>
                  <a:lnTo>
                    <a:pt x="4360237" y="473261"/>
                  </a:lnTo>
                  <a:cubicBezTo>
                    <a:pt x="4360237" y="484235"/>
                    <a:pt x="4355877" y="494760"/>
                    <a:pt x="4348117" y="502520"/>
                  </a:cubicBezTo>
                  <a:cubicBezTo>
                    <a:pt x="4340358" y="510280"/>
                    <a:pt x="4329833" y="514639"/>
                    <a:pt x="4318859" y="514639"/>
                  </a:cubicBezTo>
                  <a:lnTo>
                    <a:pt x="41378" y="514639"/>
                  </a:lnTo>
                  <a:cubicBezTo>
                    <a:pt x="18526" y="514639"/>
                    <a:pt x="0" y="496114"/>
                    <a:pt x="0" y="473261"/>
                  </a:cubicBezTo>
                  <a:lnTo>
                    <a:pt x="0" y="41378"/>
                  </a:lnTo>
                  <a:cubicBezTo>
                    <a:pt x="0" y="30404"/>
                    <a:pt x="4359" y="19879"/>
                    <a:pt x="12119" y="12119"/>
                  </a:cubicBezTo>
                  <a:cubicBezTo>
                    <a:pt x="19879" y="4359"/>
                    <a:pt x="30404" y="0"/>
                    <a:pt x="41378" y="0"/>
                  </a:cubicBezTo>
                  <a:close/>
                </a:path>
              </a:pathLst>
            </a:custGeom>
            <a:solidFill>
              <a:srgbClr val="FFFFFF">
                <a:alpha val="5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 txBox="1"/>
            <p:nvPr/>
          </p:nvSpPr>
          <p:spPr>
            <a:xfrm>
              <a:off x="0" y="-57150"/>
              <a:ext cx="4360236" cy="571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5"/>
          <p:cNvGrpSpPr/>
          <p:nvPr/>
        </p:nvGrpSpPr>
        <p:grpSpPr>
          <a:xfrm>
            <a:off x="8458199" y="5161516"/>
            <a:ext cx="9343661" cy="1709824"/>
            <a:chOff x="0" y="-57150"/>
            <a:chExt cx="7574231" cy="571789"/>
          </a:xfrm>
        </p:grpSpPr>
        <p:sp>
          <p:nvSpPr>
            <p:cNvPr id="290" name="Google Shape;290;p5"/>
            <p:cNvSpPr/>
            <p:nvPr/>
          </p:nvSpPr>
          <p:spPr>
            <a:xfrm>
              <a:off x="0" y="0"/>
              <a:ext cx="7574231" cy="514639"/>
            </a:xfrm>
            <a:custGeom>
              <a:rect b="b" l="l" r="r" t="t"/>
              <a:pathLst>
                <a:path extrusionOk="0" h="514639" w="7574231">
                  <a:moveTo>
                    <a:pt x="23820" y="0"/>
                  </a:moveTo>
                  <a:lnTo>
                    <a:pt x="7550410" y="0"/>
                  </a:lnTo>
                  <a:cubicBezTo>
                    <a:pt x="7563566" y="0"/>
                    <a:pt x="7574231" y="10665"/>
                    <a:pt x="7574231" y="23820"/>
                  </a:cubicBezTo>
                  <a:lnTo>
                    <a:pt x="7574231" y="490819"/>
                  </a:lnTo>
                  <a:cubicBezTo>
                    <a:pt x="7574231" y="503975"/>
                    <a:pt x="7563566" y="514639"/>
                    <a:pt x="7550410" y="514639"/>
                  </a:cubicBezTo>
                  <a:lnTo>
                    <a:pt x="23820" y="514639"/>
                  </a:lnTo>
                  <a:cubicBezTo>
                    <a:pt x="10665" y="514639"/>
                    <a:pt x="0" y="503975"/>
                    <a:pt x="0" y="490819"/>
                  </a:cubicBezTo>
                  <a:lnTo>
                    <a:pt x="0" y="23820"/>
                  </a:lnTo>
                  <a:cubicBezTo>
                    <a:pt x="0" y="10665"/>
                    <a:pt x="10665" y="0"/>
                    <a:pt x="23820" y="0"/>
                  </a:cubicBezTo>
                  <a:close/>
                </a:path>
              </a:pathLst>
            </a:custGeom>
            <a:solidFill>
              <a:srgbClr val="FFFFFF">
                <a:alpha val="5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 txBox="1"/>
            <p:nvPr/>
          </p:nvSpPr>
          <p:spPr>
            <a:xfrm>
              <a:off x="0" y="-57150"/>
              <a:ext cx="7574231" cy="571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1219200" y="6512313"/>
            <a:ext cx="9542379" cy="1251360"/>
            <a:chOff x="0" y="-57150"/>
            <a:chExt cx="4360237" cy="571789"/>
          </a:xfrm>
        </p:grpSpPr>
        <p:sp>
          <p:nvSpPr>
            <p:cNvPr id="293" name="Google Shape;293;p5"/>
            <p:cNvSpPr/>
            <p:nvPr/>
          </p:nvSpPr>
          <p:spPr>
            <a:xfrm>
              <a:off x="0" y="0"/>
              <a:ext cx="4360237" cy="514639"/>
            </a:xfrm>
            <a:custGeom>
              <a:rect b="b" l="l" r="r" t="t"/>
              <a:pathLst>
                <a:path extrusionOk="0" h="514639" w="4360237">
                  <a:moveTo>
                    <a:pt x="41378" y="0"/>
                  </a:moveTo>
                  <a:lnTo>
                    <a:pt x="4318859" y="0"/>
                  </a:lnTo>
                  <a:cubicBezTo>
                    <a:pt x="4329833" y="0"/>
                    <a:pt x="4340358" y="4359"/>
                    <a:pt x="4348117" y="12119"/>
                  </a:cubicBezTo>
                  <a:cubicBezTo>
                    <a:pt x="4355877" y="19879"/>
                    <a:pt x="4360237" y="30404"/>
                    <a:pt x="4360237" y="41378"/>
                  </a:cubicBezTo>
                  <a:lnTo>
                    <a:pt x="4360237" y="473261"/>
                  </a:lnTo>
                  <a:cubicBezTo>
                    <a:pt x="4360237" y="484235"/>
                    <a:pt x="4355877" y="494760"/>
                    <a:pt x="4348117" y="502520"/>
                  </a:cubicBezTo>
                  <a:cubicBezTo>
                    <a:pt x="4340358" y="510280"/>
                    <a:pt x="4329833" y="514639"/>
                    <a:pt x="4318859" y="514639"/>
                  </a:cubicBezTo>
                  <a:lnTo>
                    <a:pt x="41378" y="514639"/>
                  </a:lnTo>
                  <a:cubicBezTo>
                    <a:pt x="18526" y="514639"/>
                    <a:pt x="0" y="496114"/>
                    <a:pt x="0" y="473261"/>
                  </a:cubicBezTo>
                  <a:lnTo>
                    <a:pt x="0" y="41378"/>
                  </a:lnTo>
                  <a:cubicBezTo>
                    <a:pt x="0" y="30404"/>
                    <a:pt x="4359" y="19879"/>
                    <a:pt x="12119" y="12119"/>
                  </a:cubicBezTo>
                  <a:cubicBezTo>
                    <a:pt x="19879" y="4359"/>
                    <a:pt x="30404" y="0"/>
                    <a:pt x="41378" y="0"/>
                  </a:cubicBezTo>
                  <a:close/>
                </a:path>
              </a:pathLst>
            </a:custGeom>
            <a:solidFill>
              <a:srgbClr val="FFFFFF">
                <a:alpha val="52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5"/>
            <p:cNvSpPr txBox="1"/>
            <p:nvPr/>
          </p:nvSpPr>
          <p:spPr>
            <a:xfrm>
              <a:off x="0" y="-57150"/>
              <a:ext cx="4360236" cy="571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5"/>
          <p:cNvSpPr/>
          <p:nvPr/>
        </p:nvSpPr>
        <p:spPr>
          <a:xfrm>
            <a:off x="1388500" y="6436125"/>
            <a:ext cx="583616" cy="583616"/>
          </a:xfrm>
          <a:custGeom>
            <a:rect b="b" l="l" r="r" t="t"/>
            <a:pathLst>
              <a:path extrusionOk="0" h="583616" w="583616">
                <a:moveTo>
                  <a:pt x="0" y="0"/>
                </a:moveTo>
                <a:lnTo>
                  <a:pt x="583616" y="0"/>
                </a:lnTo>
                <a:lnTo>
                  <a:pt x="583616" y="583616"/>
                </a:lnTo>
                <a:lnTo>
                  <a:pt x="0" y="583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5"/>
          <p:cNvSpPr/>
          <p:nvPr/>
        </p:nvSpPr>
        <p:spPr>
          <a:xfrm>
            <a:off x="1388491" y="7503131"/>
            <a:ext cx="583616" cy="583616"/>
          </a:xfrm>
          <a:custGeom>
            <a:rect b="b" l="l" r="r" t="t"/>
            <a:pathLst>
              <a:path extrusionOk="0" h="583616" w="583616">
                <a:moveTo>
                  <a:pt x="0" y="0"/>
                </a:moveTo>
                <a:lnTo>
                  <a:pt x="583616" y="0"/>
                </a:lnTo>
                <a:lnTo>
                  <a:pt x="583616" y="583616"/>
                </a:lnTo>
                <a:lnTo>
                  <a:pt x="0" y="583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5"/>
          <p:cNvSpPr/>
          <p:nvPr/>
        </p:nvSpPr>
        <p:spPr>
          <a:xfrm>
            <a:off x="1388486" y="8272461"/>
            <a:ext cx="583616" cy="583616"/>
          </a:xfrm>
          <a:custGeom>
            <a:rect b="b" l="l" r="r" t="t"/>
            <a:pathLst>
              <a:path extrusionOk="0" h="583616" w="583616">
                <a:moveTo>
                  <a:pt x="0" y="0"/>
                </a:moveTo>
                <a:lnTo>
                  <a:pt x="583616" y="0"/>
                </a:lnTo>
                <a:lnTo>
                  <a:pt x="583616" y="583616"/>
                </a:lnTo>
                <a:lnTo>
                  <a:pt x="0" y="583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5"/>
          <p:cNvSpPr txBox="1"/>
          <p:nvPr/>
        </p:nvSpPr>
        <p:spPr>
          <a:xfrm flipH="1">
            <a:off x="2110091" y="6400631"/>
            <a:ext cx="6384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Підтримка в створенні осель підтриманого проживання, оплата за надання послуги підтриманого проживання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5"/>
          <p:cNvSpPr txBox="1"/>
          <p:nvPr/>
        </p:nvSpPr>
        <p:spPr>
          <a:xfrm>
            <a:off x="2124833" y="8410380"/>
            <a:ext cx="662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Підготовка (навчання/перенавчання) персоналу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5"/>
          <p:cNvSpPr txBox="1"/>
          <p:nvPr/>
        </p:nvSpPr>
        <p:spPr>
          <a:xfrm>
            <a:off x="2124823" y="7698073"/>
            <a:ext cx="555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Проведення інформаційних кампаній</a:t>
            </a:r>
            <a:endParaRPr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5"/>
          <p:cNvSpPr txBox="1"/>
          <p:nvPr/>
        </p:nvSpPr>
        <p:spPr>
          <a:xfrm>
            <a:off x="1028450" y="5900812"/>
            <a:ext cx="85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СПІВПРАЦЯ З ОРГАНАМИ МІСЦЕВОГО САМОВРЯДУВАННЯ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5"/>
          <p:cNvSpPr txBox="1"/>
          <p:nvPr/>
        </p:nvSpPr>
        <p:spPr>
          <a:xfrm>
            <a:off x="12099250" y="2042675"/>
            <a:ext cx="5702400" cy="277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МІЖНАРОДНІ ПАРТНЕРИ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5"/>
          <p:cNvSpPr txBox="1"/>
          <p:nvPr/>
        </p:nvSpPr>
        <p:spPr>
          <a:xfrm>
            <a:off x="12099250" y="2571675"/>
            <a:ext cx="5702400" cy="1607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Співпраця: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OCHA</a:t>
            </a:r>
            <a:r>
              <a:rPr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ВООЗ, ПРООН </a:t>
            </a:r>
            <a:r>
              <a:rPr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еремовини: </a:t>
            </a:r>
            <a:r>
              <a:rPr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талійська агенція розвитку, </a:t>
            </a:r>
            <a:endParaRPr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Посольство  Сполученого Королівства  Великої Британії та Північної Ірландії в Україні </a:t>
            </a:r>
            <a:endParaRPr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4" name="Google Shape;304;p5"/>
          <p:cNvPicPr preferRelativeResize="0"/>
          <p:nvPr/>
        </p:nvPicPr>
        <p:blipFill rotWithShape="1">
          <a:blip r:embed="rId6">
            <a:alphaModFix/>
          </a:blip>
          <a:srcRect b="15465" l="15194" r="35182" t="27234"/>
          <a:stretch/>
        </p:blipFill>
        <p:spPr>
          <a:xfrm>
            <a:off x="11683024" y="4451437"/>
            <a:ext cx="6004800" cy="5622600"/>
          </a:xfrm>
          <a:prstGeom prst="flowChartConnector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5" name="Google Shape;305;p5"/>
          <p:cNvSpPr txBox="1"/>
          <p:nvPr/>
        </p:nvSpPr>
        <p:spPr>
          <a:xfrm>
            <a:off x="911150" y="4776700"/>
            <a:ext cx="985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Montserrat"/>
                <a:ea typeface="Montserrat"/>
                <a:cs typeface="Montserrat"/>
                <a:sym typeface="Montserrat"/>
              </a:rPr>
              <a:t>Співучасть Мінрозвитку в рамках реалізації </a:t>
            </a:r>
            <a:r>
              <a:rPr b="1" lang="en-US" sz="2100">
                <a:latin typeface="Montserrat"/>
                <a:ea typeface="Montserrat"/>
                <a:cs typeface="Montserrat"/>
                <a:sym typeface="Montserrat"/>
              </a:rPr>
              <a:t>експериментального</a:t>
            </a:r>
            <a:r>
              <a:rPr b="1" lang="en-US" sz="2100">
                <a:latin typeface="Montserrat"/>
                <a:ea typeface="Montserrat"/>
                <a:cs typeface="Montserrat"/>
                <a:sym typeface="Montserrat"/>
              </a:rPr>
              <a:t> проекту щодо забезпечення соціальним житлом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C5E8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"/>
          <p:cNvSpPr txBox="1"/>
          <p:nvPr/>
        </p:nvSpPr>
        <p:spPr>
          <a:xfrm>
            <a:off x="1028700" y="3955503"/>
            <a:ext cx="8562600" cy="5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Висвітлення на офіційному вебсайті Мінсоцполітики, на офіційних сайтах надавачів соціальної послуги,  ОВА, ОМС, міжнародних партнерів</a:t>
            </a:r>
            <a:endParaRPr i="0" sz="2799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99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Публічний захід –впровадження  послуги підтриманого проживання</a:t>
            </a:r>
            <a:endParaRPr sz="2799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Підсумковий захід</a:t>
            </a:r>
            <a:endParaRPr i="0" sz="2799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1" name="Google Shape;311;p6"/>
          <p:cNvGrpSpPr/>
          <p:nvPr/>
        </p:nvGrpSpPr>
        <p:grpSpPr>
          <a:xfrm>
            <a:off x="14103022" y="-2408970"/>
            <a:ext cx="5975624" cy="5975624"/>
            <a:chOff x="0" y="0"/>
            <a:chExt cx="812800" cy="812800"/>
          </a:xfrm>
        </p:grpSpPr>
        <p:sp>
          <p:nvSpPr>
            <p:cNvPr id="312" name="Google Shape;31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6"/>
          <p:cNvGrpSpPr/>
          <p:nvPr/>
        </p:nvGrpSpPr>
        <p:grpSpPr>
          <a:xfrm>
            <a:off x="16908203" y="8049282"/>
            <a:ext cx="3455604" cy="3455604"/>
            <a:chOff x="0" y="0"/>
            <a:chExt cx="812800" cy="812800"/>
          </a:xfrm>
        </p:grpSpPr>
        <p:sp>
          <p:nvSpPr>
            <p:cNvPr id="315" name="Google Shape;315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6"/>
          <p:cNvSpPr txBox="1"/>
          <p:nvPr/>
        </p:nvSpPr>
        <p:spPr>
          <a:xfrm>
            <a:off x="695075" y="334600"/>
            <a:ext cx="129270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КОМУНІКАЦІЇ</a:t>
            </a:r>
            <a:br>
              <a:rPr lang="en-US" sz="4600"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en-US" sz="4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ФЛАГМАНСЬКОГО ПРОЕКТУ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6"/>
          <p:cNvSpPr txBox="1"/>
          <p:nvPr/>
        </p:nvSpPr>
        <p:spPr>
          <a:xfrm>
            <a:off x="1028700" y="2424518"/>
            <a:ext cx="534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КЛЮЧОВІ СПІКЕРИ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6"/>
          <p:cNvSpPr txBox="1"/>
          <p:nvPr/>
        </p:nvSpPr>
        <p:spPr>
          <a:xfrm>
            <a:off x="1028700" y="2930662"/>
            <a:ext cx="6569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Міністерство соціальної політики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0" name="Google Shape;320;p6"/>
          <p:cNvGrpSpPr/>
          <p:nvPr/>
        </p:nvGrpSpPr>
        <p:grpSpPr>
          <a:xfrm>
            <a:off x="12015344" y="8731330"/>
            <a:ext cx="5975624" cy="5975624"/>
            <a:chOff x="0" y="0"/>
            <a:chExt cx="812800" cy="812800"/>
          </a:xfrm>
        </p:grpSpPr>
        <p:sp>
          <p:nvSpPr>
            <p:cNvPr id="321" name="Google Shape;321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6"/>
          <p:cNvGrpSpPr/>
          <p:nvPr/>
        </p:nvGrpSpPr>
        <p:grpSpPr>
          <a:xfrm>
            <a:off x="15648194" y="-2987812"/>
            <a:ext cx="5975624" cy="5975624"/>
            <a:chOff x="0" y="0"/>
            <a:chExt cx="812800" cy="812800"/>
          </a:xfrm>
        </p:grpSpPr>
        <p:sp>
          <p:nvSpPr>
            <p:cNvPr id="324" name="Google Shape;32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6" name="Google Shape;326;p6"/>
          <p:cNvPicPr preferRelativeResize="0"/>
          <p:nvPr/>
        </p:nvPicPr>
        <p:blipFill rotWithShape="1">
          <a:blip r:embed="rId3">
            <a:alphaModFix/>
          </a:blip>
          <a:srcRect b="13656" l="14278" r="60588" t="35932"/>
          <a:stretch/>
        </p:blipFill>
        <p:spPr>
          <a:xfrm>
            <a:off x="10501200" y="-38225"/>
            <a:ext cx="8263949" cy="1036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Фартушна Олена</dc:creator>
</cp:coreProperties>
</file>