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1" r:id="rId3"/>
    <p:sldId id="258" r:id="rId4"/>
    <p:sldId id="278" r:id="rId5"/>
    <p:sldId id="279" r:id="rId6"/>
    <p:sldId id="273" r:id="rId7"/>
    <p:sldId id="260" r:id="rId8"/>
    <p:sldId id="280" r:id="rId9"/>
    <p:sldId id="275" r:id="rId10"/>
    <p:sldId id="276" r:id="rId11"/>
    <p:sldId id="281" r:id="rId12"/>
    <p:sldId id="283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1" autoAdjust="0"/>
    <p:restoredTop sz="94660"/>
  </p:normalViewPr>
  <p:slideViewPr>
    <p:cSldViewPr>
      <p:cViewPr varScale="1">
        <p:scale>
          <a:sx n="87" d="100"/>
          <a:sy n="87" d="100"/>
        </p:scale>
        <p:origin x="139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0638F-AE65-4E97-943B-BDBBD2C66FEE}" type="datetimeFigureOut">
              <a:rPr lang="lv-LV" smtClean="0"/>
              <a:t>2017.02.28.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4C943-B2A3-444C-8491-0A6794A88EA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25824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4C943-B2A3-444C-8491-0A6794A88EA8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61668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4C943-B2A3-444C-8491-0A6794A88EA8}" type="slidenum">
              <a:rPr lang="lv-LV" smtClean="0">
                <a:solidFill>
                  <a:prstClr val="black"/>
                </a:solidFill>
              </a:rPr>
              <a:pPr/>
              <a:t>5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285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4C943-B2A3-444C-8491-0A6794A88EA8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6826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4C943-B2A3-444C-8491-0A6794A88EA8}" type="slidenum">
              <a:rPr lang="lv-LV" smtClean="0">
                <a:solidFill>
                  <a:prstClr val="black"/>
                </a:solidFill>
              </a:rPr>
              <a:pPr/>
              <a:t>11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455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4C943-B2A3-444C-8491-0A6794A88EA8}" type="slidenum">
              <a:rPr lang="lv-LV" smtClean="0">
                <a:solidFill>
                  <a:prstClr val="black"/>
                </a:solidFill>
              </a:rPr>
              <a:pPr/>
              <a:t>12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039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4C943-B2A3-444C-8491-0A6794A88EA8}" type="slidenum">
              <a:rPr lang="lv-LV" smtClean="0">
                <a:solidFill>
                  <a:prstClr val="black"/>
                </a:solidFill>
              </a:rPr>
              <a:pPr/>
              <a:t>13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446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2D100-46E6-4904-8D96-C0DC31270783}" type="datetime1">
              <a:rPr lang="fr-FR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Titre de la présentation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3C24-6B20-484C-839C-4364061B1C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A91EA-4B41-4AB7-8DC4-B4B76AB71BCF}" type="datetime1">
              <a:rPr lang="fr-FR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Titre de la présentation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3C24-6B20-484C-839C-4364061B1C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5FC1-7B8C-43F7-B6A6-80AFF9F5E703}" type="datetime1">
              <a:rPr lang="fr-FR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Titre de la présentation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3C24-6B20-484C-839C-4364061B1C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re et Grand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8"/>
          <p:cNvSpPr>
            <a:spLocks noGrp="1"/>
          </p:cNvSpPr>
          <p:nvPr>
            <p:ph type="pic" sz="quarter" idx="39"/>
          </p:nvPr>
        </p:nvSpPr>
        <p:spPr bwMode="gray">
          <a:xfrm>
            <a:off x="0" y="981328"/>
            <a:ext cx="9144000" cy="5400000"/>
          </a:xfrm>
          <a:solidFill>
            <a:schemeClr val="bg2">
              <a:lumMod val="20000"/>
              <a:lumOff val="80000"/>
            </a:schemeClr>
          </a:solidFill>
        </p:spPr>
        <p:txBody>
          <a:bodyPr bIns="576000" anchor="ctr" anchorCtr="0">
            <a:normAutofit/>
          </a:bodyPr>
          <a:lstStyle>
            <a:lvl1pPr algn="ctr">
              <a:defRPr sz="1400" b="0"/>
            </a:lvl1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40" hasCustomPrompt="1"/>
          </p:nvPr>
        </p:nvSpPr>
        <p:spPr bwMode="gray">
          <a:xfrm>
            <a:off x="0" y="6285600"/>
            <a:ext cx="9144000" cy="5724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7" name="Espace réservé du texte 14"/>
          <p:cNvSpPr>
            <a:spLocks noGrp="1"/>
          </p:cNvSpPr>
          <p:nvPr>
            <p:ph type="body" sz="quarter" idx="41" hasCustomPrompt="1"/>
          </p:nvPr>
        </p:nvSpPr>
        <p:spPr bwMode="gray">
          <a:xfrm>
            <a:off x="7704000" y="6390000"/>
            <a:ext cx="1260000" cy="360000"/>
          </a:xfrm>
          <a:blipFill>
            <a:blip r:embed="rId3" cstate="print"/>
            <a:stretch>
              <a:fillRect/>
            </a:stretch>
          </a:blipFill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gray">
          <a:solidFill>
            <a:schemeClr val="bg1"/>
          </a:solidFill>
        </p:spPr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0" name="Espace réservé du texte 11"/>
          <p:cNvSpPr>
            <a:spLocks noGrp="1"/>
          </p:cNvSpPr>
          <p:nvPr>
            <p:ph type="body" sz="quarter" idx="35" hasCustomPrompt="1"/>
          </p:nvPr>
        </p:nvSpPr>
        <p:spPr bwMode="gray">
          <a:xfrm>
            <a:off x="0" y="835200"/>
            <a:ext cx="1260000" cy="576000"/>
          </a:xfrm>
          <a:blipFill>
            <a:blip r:embed="rId4" cstate="print"/>
            <a:stretch>
              <a:fillRect/>
            </a:stretch>
          </a:blip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36"/>
          </p:nvPr>
        </p:nvSpPr>
        <p:spPr bwMode="gray"/>
        <p:txBody>
          <a:bodyPr/>
          <a:lstStyle/>
          <a:p>
            <a:fld id="{FE315FF5-08EE-42D9-89A3-C380EE92B059}" type="datetime1">
              <a:rPr lang="fr-FR" smtClean="0"/>
              <a:t>28/02/2017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37"/>
          </p:nvPr>
        </p:nvSpPr>
        <p:spPr bwMode="gray"/>
        <p:txBody>
          <a:bodyPr/>
          <a:lstStyle/>
          <a:p>
            <a:pPr algn="l"/>
            <a:fld id="{C96DE93D-58CB-4569-96F9-20CBC4A49543}" type="slidenum">
              <a:rPr lang="fr-FR" smtClean="0"/>
              <a:pPr algn="l"/>
              <a:t>‹#›</a:t>
            </a:fld>
            <a:endParaRPr lang="fr-FR" dirty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38"/>
          </p:nvPr>
        </p:nvSpPr>
        <p:spPr bwMode="gray"/>
        <p:txBody>
          <a:bodyPr/>
          <a:lstStyle/>
          <a:p>
            <a:r>
              <a:rPr lang="fr-FR" smtClean="0"/>
              <a:t>Titre de la présentation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3033-2C1B-458B-9B98-753F165A3BC3}" type="datetime1">
              <a:rPr lang="fr-FR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Titre de la présentation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3C24-6B20-484C-839C-4364061B1C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0911-61B0-4965-A54B-241212C426EE}" type="datetime1">
              <a:rPr lang="fr-FR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Titre de la présentation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3C24-6B20-484C-839C-4364061B1C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1517-E748-4914-9184-DA83C111E738}" type="datetime1">
              <a:rPr lang="fr-FR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Titre de la présentation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3C24-6B20-484C-839C-4364061B1C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F0CC-6578-4142-B461-A3DF84714A60}" type="datetime1">
              <a:rPr lang="fr-FR" smtClean="0"/>
              <a:t>28/02/2017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Titre de la présentation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3C24-6B20-484C-839C-4364061B1C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B9E1-B972-4F4D-8713-04D3A4CF016A}" type="datetime1">
              <a:rPr lang="fr-FR" smtClean="0"/>
              <a:t>28/02/2017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Titre de la présentation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3C24-6B20-484C-839C-4364061B1C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7C4F-B211-4CCE-95CB-8E3C1572EA9A}" type="datetime1">
              <a:rPr lang="fr-FR" smtClean="0"/>
              <a:t>28/02/2017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Titre de la présentation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3C24-6B20-484C-839C-4364061B1C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FD62-0561-4EC7-A624-435B7DC9E0F6}" type="datetime1">
              <a:rPr lang="fr-FR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Titre de la présentation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3C24-6B20-484C-839C-4364061B1C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DCFE-7E71-41D7-8E42-6767E9159B6F}" type="datetime1">
              <a:rPr lang="fr-FR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Titre de la présentation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13C24-6B20-484C-839C-4364061B1C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258DA-5E9F-4340-9F8A-C6B92240503E}" type="datetime1">
              <a:rPr lang="fr-FR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Titre de la présentation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13C24-6B20-484C-839C-4364061B1C3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sz="quarter" idx="39"/>
          </p:nvPr>
        </p:nvSpPr>
        <p:spPr>
          <a:xfrm>
            <a:off x="0" y="990600"/>
            <a:ext cx="9144000" cy="5400000"/>
          </a:xfrm>
        </p:spPr>
      </p:sp>
      <p:sp>
        <p:nvSpPr>
          <p:cNvPr id="7" name="Espace réservé du texte 6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70000" lnSpcReduction="20000"/>
          </a:bodyPr>
          <a:lstStyle/>
          <a:p>
            <a:endParaRPr lang="en-US"/>
          </a:p>
        </p:txBody>
      </p:sp>
      <p:sp>
        <p:nvSpPr>
          <p:cNvPr id="6" name="Titr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/>
            </a:r>
            <a:br>
              <a:rPr lang="en-GB" b="1" dirty="0">
                <a:solidFill>
                  <a:srgbClr val="00206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/>
            </a:r>
            <a:br>
              <a:rPr lang="en-GB" b="1" dirty="0" smtClean="0">
                <a:solidFill>
                  <a:srgbClr val="002060"/>
                </a:solidFill>
              </a:rPr>
            </a:br>
            <a:r>
              <a:rPr lang="en-GB" b="1" dirty="0">
                <a:solidFill>
                  <a:srgbClr val="002060"/>
                </a:solidFill>
              </a:rPr>
              <a:t/>
            </a:r>
            <a:br>
              <a:rPr lang="en-GB" b="1" dirty="0">
                <a:solidFill>
                  <a:srgbClr val="00206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/>
            </a:r>
            <a:br>
              <a:rPr lang="en-GB" b="1" dirty="0" smtClean="0">
                <a:solidFill>
                  <a:srgbClr val="002060"/>
                </a:solidFill>
              </a:rPr>
            </a:br>
            <a:r>
              <a:rPr lang="en-GB" b="1" dirty="0">
                <a:solidFill>
                  <a:srgbClr val="002060"/>
                </a:solidFill>
              </a:rPr>
              <a:t/>
            </a:r>
            <a:br>
              <a:rPr lang="en-GB" b="1" dirty="0">
                <a:solidFill>
                  <a:srgbClr val="002060"/>
                </a:solidFill>
              </a:rPr>
            </a:br>
            <a:r>
              <a:rPr lang="uk-UA" b="1" dirty="0" smtClean="0">
                <a:solidFill>
                  <a:srgbClr val="002060"/>
                </a:solidFill>
              </a:rPr>
              <a:t>ПРОЕКТ МІСЬКОГО </a:t>
            </a:r>
            <a:br>
              <a:rPr lang="uk-UA" b="1" dirty="0" smtClean="0">
                <a:solidFill>
                  <a:srgbClr val="002060"/>
                </a:solidFill>
              </a:rPr>
            </a:br>
            <a:r>
              <a:rPr lang="uk-UA" b="1" dirty="0" smtClean="0">
                <a:solidFill>
                  <a:srgbClr val="002060"/>
                </a:solidFill>
              </a:rPr>
              <a:t>ГРОМАДСЬКОГО ТРАНСПОРТУ</a:t>
            </a:r>
            <a:br>
              <a:rPr lang="uk-UA" b="1" dirty="0" smtClean="0">
                <a:solidFill>
                  <a:srgbClr val="002060"/>
                </a:solidFill>
              </a:rPr>
            </a:br>
            <a:r>
              <a:rPr lang="uk-UA" b="1" dirty="0" smtClean="0">
                <a:solidFill>
                  <a:srgbClr val="002060"/>
                </a:solidFill>
              </a:rPr>
              <a:t>Україна </a:t>
            </a:r>
            <a:r>
              <a:rPr lang="en-GB" b="1" dirty="0" smtClean="0">
                <a:solidFill>
                  <a:srgbClr val="002060"/>
                </a:solidFill>
              </a:rPr>
              <a:t/>
            </a:r>
            <a:br>
              <a:rPr lang="en-GB" b="1" dirty="0" smtClean="0">
                <a:solidFill>
                  <a:srgbClr val="00206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/>
            </a:r>
            <a:br>
              <a:rPr lang="en-GB" b="1" dirty="0" smtClean="0">
                <a:solidFill>
                  <a:srgbClr val="002060"/>
                </a:solidFill>
              </a:rPr>
            </a:br>
            <a:r>
              <a:rPr lang="uk-UA" b="1" dirty="0" smtClean="0">
                <a:solidFill>
                  <a:srgbClr val="002060"/>
                </a:solidFill>
              </a:rPr>
              <a:t>Аналіз витрат і зисків (АВЗ</a:t>
            </a:r>
            <a:r>
              <a:rPr lang="en-GB" b="1" dirty="0" smtClean="0">
                <a:solidFill>
                  <a:srgbClr val="002060"/>
                </a:solidFill>
              </a:rPr>
              <a:t>) </a:t>
            </a:r>
            <a:r>
              <a:rPr lang="lv-LV" b="1" dirty="0" smtClean="0">
                <a:solidFill>
                  <a:srgbClr val="002060"/>
                </a:solidFill>
              </a:rPr>
              <a:t/>
            </a:r>
            <a:br>
              <a:rPr lang="lv-LV" b="1" dirty="0" smtClean="0">
                <a:solidFill>
                  <a:srgbClr val="002060"/>
                </a:solidFill>
              </a:rPr>
            </a:br>
            <a:r>
              <a:rPr lang="lv-LV" b="1" dirty="0" smtClean="0">
                <a:solidFill>
                  <a:srgbClr val="002060"/>
                </a:solidFill>
              </a:rPr>
              <a:t/>
            </a:r>
            <a:br>
              <a:rPr lang="lv-LV" b="1" dirty="0" smtClean="0">
                <a:solidFill>
                  <a:srgbClr val="002060"/>
                </a:solidFill>
              </a:rPr>
            </a:br>
            <a:r>
              <a:rPr lang="uk-UA" b="1" dirty="0" smtClean="0">
                <a:solidFill>
                  <a:srgbClr val="002060"/>
                </a:solidFill>
              </a:rPr>
              <a:t>Фінансовий аналіз</a:t>
            </a:r>
            <a:r>
              <a:rPr lang="lv-LV" b="1" dirty="0" smtClean="0">
                <a:solidFill>
                  <a:srgbClr val="002060"/>
                </a:solidFill>
              </a:rPr>
              <a:t/>
            </a:r>
            <a:br>
              <a:rPr lang="lv-LV" b="1" dirty="0" smtClean="0">
                <a:solidFill>
                  <a:srgbClr val="002060"/>
                </a:solidFill>
              </a:rPr>
            </a:b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pPr algn="l"/>
            <a:r>
              <a:rPr lang="fr-FR" dirty="0" smtClean="0"/>
              <a:t>Page </a:t>
            </a:r>
            <a:fld id="{C96DE93D-58CB-4569-96F9-20CBC4A49543}" type="slidenum">
              <a:rPr lang="fr-FR" smtClean="0"/>
              <a:pPr algn="l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558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70000" lnSpcReduction="20000"/>
          </a:bodyPr>
          <a:lstStyle/>
          <a:p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690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rgbClr val="C00000"/>
                </a:solidFill>
              </a:rPr>
              <a:t>Експлуатаційні витрати трамвайного проекту, млн євро</a:t>
            </a:r>
            <a:endParaRPr lang="lv-LV" sz="2400" b="1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801662"/>
              </p:ext>
            </p:extLst>
          </p:nvPr>
        </p:nvGraphicFramePr>
        <p:xfrm>
          <a:off x="381000" y="2895600"/>
          <a:ext cx="8229599" cy="339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lv-LV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2018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2019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2020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2025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2030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Витрати</a:t>
                      </a:r>
                      <a:r>
                        <a:rPr lang="uk-UA" sz="1600" b="0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на електроенергії для трамваїв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0,303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0,303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0,279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0,330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0,330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0,330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Щоденне обслуговування вагонів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0,055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0,055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0,046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0,054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0,054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0,054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153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Техутримання</a:t>
                      </a:r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інфраструктури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0,021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0,021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0,013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0,013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0,013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0,013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677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Штат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2,085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2,085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2,085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2,149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2,149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2,149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Адміністрація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0,051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0,051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0,051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0,051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0,051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0,051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0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Інші експлуатаційні витрати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0,094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0,094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0,094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0,096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0,096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0,096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153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Всього</a:t>
                      </a:r>
                      <a:r>
                        <a:rPr lang="uk-UA" sz="1600" b="1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експлуатаційні витрати (з проектом)</a:t>
                      </a:r>
                      <a:endParaRPr lang="en-US" sz="1600" b="1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2,610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2,610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effectLst/>
                          <a:latin typeface="+mn-lt"/>
                        </a:rPr>
                        <a:t>2,569</a:t>
                      </a:r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effectLst/>
                          <a:latin typeface="+mn-lt"/>
                        </a:rPr>
                        <a:t>2,693</a:t>
                      </a:r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effectLst/>
                          <a:latin typeface="+mn-lt"/>
                        </a:rPr>
                        <a:t>2,693</a:t>
                      </a:r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effectLst/>
                          <a:latin typeface="+mn-lt"/>
                        </a:rPr>
                        <a:t>2,693</a:t>
                      </a:r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Наростаючі</a:t>
                      </a:r>
                      <a:r>
                        <a:rPr lang="uk-UA" sz="1600" b="1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експлуатаційні витрати</a:t>
                      </a:r>
                      <a:endParaRPr lang="en-US" sz="1600" b="1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0,000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0,000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effectLst/>
                          <a:latin typeface="+mn-lt"/>
                        </a:rPr>
                        <a:t>(0,041)</a:t>
                      </a:r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effectLst/>
                          <a:latin typeface="+mn-lt"/>
                        </a:rPr>
                        <a:t>0,084</a:t>
                      </a:r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effectLst/>
                          <a:latin typeface="+mn-lt"/>
                        </a:rPr>
                        <a:t>0,084</a:t>
                      </a:r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effectLst/>
                          <a:latin typeface="+mn-lt"/>
                        </a:rPr>
                        <a:t>0,084</a:t>
                      </a:r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pPr algn="l"/>
            <a:fld id="{C96DE93D-58CB-4569-96F9-20CBC4A49543}" type="slidenum">
              <a:rPr lang="fr-FR" smtClean="0"/>
              <a:pPr algn="l"/>
              <a:t>10</a:t>
            </a:fld>
            <a:endParaRPr lang="fr-FR" dirty="0"/>
          </a:p>
        </p:txBody>
      </p:sp>
      <p:sp>
        <p:nvSpPr>
          <p:cNvPr id="30" name="TextBox 29"/>
          <p:cNvSpPr txBox="1"/>
          <p:nvPr/>
        </p:nvSpPr>
        <p:spPr>
          <a:xfrm>
            <a:off x="1371600" y="1256508"/>
            <a:ext cx="8735400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Вплив проекту на операційні витрати</a:t>
            </a:r>
            <a:endParaRPr lang="en-US" sz="20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Зростання кількість водіїв трамваю (будівництво нових ліній)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Збільшені витрати на утримання колії для нової лінії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Зменшення обслуговування колії та контактної мережі для існуючих ліній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Зменшення споживання електроенергії  (новий рухомий склад) </a:t>
            </a:r>
            <a:endParaRPr lang="en-US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lv-LV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97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70000" lnSpcReduction="20000"/>
          </a:bodyPr>
          <a:lstStyle/>
          <a:p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690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rgbClr val="C00000"/>
                </a:solidFill>
              </a:rPr>
              <a:t>Експлуатаційні доходи трамвайного проекту (млн євро</a:t>
            </a:r>
            <a:r>
              <a:rPr lang="lv-LV" sz="2400" b="1" dirty="0">
                <a:solidFill>
                  <a:srgbClr val="C00000"/>
                </a:solidFill>
              </a:rPr>
              <a:t>)</a:t>
            </a:r>
            <a:endParaRPr lang="lv-LV" sz="2400" b="1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510876"/>
              </p:ext>
            </p:extLst>
          </p:nvPr>
        </p:nvGraphicFramePr>
        <p:xfrm>
          <a:off x="304800" y="2418400"/>
          <a:ext cx="8229599" cy="391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79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lv-LV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2018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2019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2020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2025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2030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Пасажири, які дають</a:t>
                      </a:r>
                      <a:r>
                        <a:rPr lang="uk-UA" sz="1600" b="0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доходи (млн)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2,978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2,978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2,978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2,978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2,978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2,978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65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Доходи від продажу квитків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0,968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0,968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0,968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0,968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0,968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0,968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Інші</a:t>
                      </a:r>
                      <a:r>
                        <a:rPr lang="uk-UA" sz="1600" b="0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доходи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0,012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0,012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0,012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0,012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0,012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0,012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677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Загальні доходи (ситуація</a:t>
                      </a:r>
                      <a:r>
                        <a:rPr lang="uk-UA" sz="1600" b="1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без проекту)</a:t>
                      </a:r>
                      <a:endParaRPr lang="en-US" sz="1600" b="1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0,980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0,980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0,980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0,980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0,980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0,980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Пасажири, які дають</a:t>
                      </a:r>
                      <a:r>
                        <a:rPr lang="uk-UA" sz="1600" b="0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доходи (млн)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2,978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2,978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3,011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3,050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3,050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3,050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0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Доходи від продажу квитків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0,968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0,968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0,978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0,991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0,991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0,991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153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Інші</a:t>
                      </a:r>
                      <a:r>
                        <a:rPr lang="uk-UA" sz="1600" b="0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доходи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0,012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0,012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effectLst/>
                          <a:latin typeface="+mn-lt"/>
                        </a:rPr>
                        <a:t>0,012</a:t>
                      </a:r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effectLst/>
                          <a:latin typeface="+mn-lt"/>
                        </a:rPr>
                        <a:t>0,012</a:t>
                      </a:r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effectLst/>
                          <a:latin typeface="+mn-lt"/>
                        </a:rPr>
                        <a:t>0,012</a:t>
                      </a:r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effectLst/>
                          <a:latin typeface="+mn-lt"/>
                        </a:rPr>
                        <a:t>0012</a:t>
                      </a:r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153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Загальні доходи (ситуація</a:t>
                      </a:r>
                      <a:r>
                        <a:rPr lang="uk-UA" sz="1600" b="1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з проектом)</a:t>
                      </a:r>
                      <a:endParaRPr lang="en-US" sz="1600" b="1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0,980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0,980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effectLst/>
                          <a:latin typeface="+mn-lt"/>
                        </a:rPr>
                        <a:t>0,990</a:t>
                      </a:r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effectLst/>
                          <a:latin typeface="+mn-lt"/>
                        </a:rPr>
                        <a:t>1,003</a:t>
                      </a:r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effectLst/>
                          <a:latin typeface="+mn-lt"/>
                        </a:rPr>
                        <a:t>1,003</a:t>
                      </a:r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effectLst/>
                          <a:latin typeface="+mn-lt"/>
                        </a:rPr>
                        <a:t>1,003</a:t>
                      </a:r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Наростаючі</a:t>
                      </a:r>
                      <a:r>
                        <a:rPr lang="uk-UA" sz="1600" b="1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експлуатаційні доходи</a:t>
                      </a:r>
                      <a:endParaRPr lang="en-US" sz="1600" b="1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0,000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0,000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effectLst/>
                          <a:latin typeface="+mn-lt"/>
                        </a:rPr>
                        <a:t>0,011</a:t>
                      </a:r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effectLst/>
                          <a:latin typeface="+mn-lt"/>
                        </a:rPr>
                        <a:t>0,023</a:t>
                      </a:r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effectLst/>
                          <a:latin typeface="+mn-lt"/>
                        </a:rPr>
                        <a:t>0,023</a:t>
                      </a:r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effectLst/>
                          <a:latin typeface="+mn-lt"/>
                        </a:rPr>
                        <a:t>0,023</a:t>
                      </a:r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640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Наростаючий</a:t>
                      </a:r>
                      <a:r>
                        <a:rPr lang="uk-UA" sz="1600" b="1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чистий операційний результат</a:t>
                      </a:r>
                      <a:endParaRPr lang="en-US" sz="1600" b="1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0,000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0,000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effectLst/>
                          <a:latin typeface="+mn-lt"/>
                        </a:rPr>
                        <a:t>0,051</a:t>
                      </a:r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effectLst/>
                          <a:latin typeface="+mn-lt"/>
                        </a:rPr>
                        <a:t>(0,060)</a:t>
                      </a:r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effectLst/>
                          <a:latin typeface="+mn-lt"/>
                        </a:rPr>
                        <a:t>(0,060)</a:t>
                      </a:r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effectLst/>
                          <a:latin typeface="+mn-lt"/>
                        </a:rPr>
                        <a:t>(0,060)</a:t>
                      </a:r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pPr algn="l"/>
            <a:fld id="{C96DE93D-58CB-4569-96F9-20CBC4A4954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algn="l"/>
              <a:t>11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47800" y="1123200"/>
            <a:ext cx="7516200" cy="1485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Вплив проекту на експлуатаційні доходи</a:t>
            </a:r>
            <a:endParaRPr lang="en-US" sz="20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Середній дохід на поїздку 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0,384 </a:t>
            </a: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євро без ПДВ</a:t>
            </a:r>
            <a:endParaRPr lang="en-US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Знижки для певних пасажирських груп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Тарифи </a:t>
            </a:r>
            <a:r>
              <a:rPr lang="uk-UA" sz="1600" u="sng" dirty="0">
                <a:solidFill>
                  <a:prstClr val="black">
                    <a:lumMod val="65000"/>
                    <a:lumOff val="35000"/>
                  </a:prstClr>
                </a:solidFill>
              </a:rPr>
              <a:t>не зростають (аналіз доступності) </a:t>
            </a: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після реалізації проекту</a:t>
            </a:r>
            <a:r>
              <a:rPr lang="uk-UA" sz="1600" u="sng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endParaRPr lang="en-US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en-US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09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70000" lnSpcReduction="20000"/>
          </a:bodyPr>
          <a:lstStyle/>
          <a:p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690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rgbClr val="C00000"/>
                </a:solidFill>
              </a:rPr>
              <a:t>Фінансові показники трамвайного проекту</a:t>
            </a:r>
            <a:endParaRPr lang="lv-LV" sz="2400" b="1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>
          <a:xfrm>
            <a:off x="0" y="182095"/>
            <a:ext cx="1260000" cy="576000"/>
          </a:xfrm>
        </p:spPr>
        <p:txBody>
          <a:bodyPr>
            <a:normAutofit lnSpcReduction="10000"/>
          </a:bodyPr>
          <a:lstStyle/>
          <a:p>
            <a:endParaRPr lang="lv-LV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206652"/>
              </p:ext>
            </p:extLst>
          </p:nvPr>
        </p:nvGraphicFramePr>
        <p:xfrm>
          <a:off x="202894" y="862495"/>
          <a:ext cx="8381999" cy="3706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3819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58720">
                <a:tc>
                  <a:txBody>
                    <a:bodyPr/>
                    <a:lstStyle/>
                    <a:p>
                      <a:endParaRPr lang="lv-LV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2018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2019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2020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2025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2046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Наростаючі</a:t>
                      </a:r>
                      <a:r>
                        <a:rPr lang="uk-UA" sz="1600" b="0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експлуатаційні доходи (млн євро)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0,000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0,000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0,011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0,023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0,023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0,023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65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Доходи загалом (млн євро)</a:t>
                      </a:r>
                      <a:endParaRPr lang="en-US" sz="1600" b="1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1" dirty="0" smtClean="0">
                          <a:latin typeface="+mn-lt"/>
                        </a:rPr>
                        <a:t>0,000</a:t>
                      </a:r>
                      <a:endParaRPr lang="lv-LV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1" dirty="0" smtClean="0">
                          <a:latin typeface="+mn-lt"/>
                        </a:rPr>
                        <a:t>0,000</a:t>
                      </a:r>
                      <a:endParaRPr lang="lv-LV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1" dirty="0" smtClean="0">
                          <a:latin typeface="+mn-lt"/>
                        </a:rPr>
                        <a:t>0,011</a:t>
                      </a:r>
                      <a:endParaRPr lang="lv-LV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1" dirty="0" smtClean="0">
                          <a:latin typeface="+mn-lt"/>
                        </a:rPr>
                        <a:t>0,023</a:t>
                      </a:r>
                      <a:endParaRPr lang="lv-LV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1" dirty="0" smtClean="0">
                          <a:latin typeface="+mn-lt"/>
                        </a:rPr>
                        <a:t>0,023</a:t>
                      </a:r>
                      <a:endParaRPr lang="lv-LV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1" dirty="0" smtClean="0">
                          <a:latin typeface="+mn-lt"/>
                        </a:rPr>
                        <a:t>0,023</a:t>
                      </a:r>
                      <a:endParaRPr lang="lv-LV" sz="15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65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Наростаючі експлуатаційні витрат (млн євро)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0,000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0,000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(0,041)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0,084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0,084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0,084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Інвестиційні витрати (млн євро)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8,872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5,613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smtClean="0">
                          <a:latin typeface="+mn-lt"/>
                        </a:rPr>
                        <a:t>0,809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0,000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0,000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0,000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677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Залишкова вартість (млн євро)</a:t>
                      </a:r>
                      <a:endParaRPr lang="en-US" sz="16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0" dirty="0" smtClean="0">
                          <a:latin typeface="+mn-lt"/>
                        </a:rPr>
                        <a:t>0,000</a:t>
                      </a:r>
                      <a:endParaRPr lang="lv-LV" sz="15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0" dirty="0" smtClean="0">
                          <a:latin typeface="+mn-lt"/>
                        </a:rPr>
                        <a:t>0,000</a:t>
                      </a:r>
                      <a:endParaRPr lang="lv-LV" sz="15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0" dirty="0" smtClean="0">
                          <a:latin typeface="+mn-lt"/>
                        </a:rPr>
                        <a:t>0,000</a:t>
                      </a:r>
                      <a:endParaRPr lang="lv-LV" sz="15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0" dirty="0" smtClean="0">
                          <a:latin typeface="+mn-lt"/>
                        </a:rPr>
                        <a:t>0,000</a:t>
                      </a:r>
                      <a:endParaRPr lang="lv-LV" sz="15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0" dirty="0" smtClean="0">
                          <a:latin typeface="+mn-lt"/>
                        </a:rPr>
                        <a:t>0,000</a:t>
                      </a:r>
                      <a:endParaRPr lang="lv-LV" sz="15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0" dirty="0" smtClean="0">
                          <a:latin typeface="+mn-lt"/>
                        </a:rPr>
                        <a:t>(1,094)</a:t>
                      </a:r>
                      <a:endParaRPr lang="lv-LV" sz="15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Загальні витрати</a:t>
                      </a:r>
                      <a:endParaRPr lang="en-US" sz="1600" b="1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8,872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5,613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0,768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0,084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0,084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dirty="0" smtClean="0">
                          <a:latin typeface="+mn-lt"/>
                        </a:rPr>
                        <a:t>0,084</a:t>
                      </a:r>
                      <a:endParaRPr lang="lv-LV" sz="15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01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Чистий грошовий</a:t>
                      </a:r>
                      <a:r>
                        <a:rPr lang="uk-UA" sz="1600" b="1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потік</a:t>
                      </a:r>
                      <a:endParaRPr lang="en-US" sz="1600" b="1" i="0" u="none" strike="noStrike" noProof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1" dirty="0" smtClean="0">
                          <a:latin typeface="+mn-lt"/>
                        </a:rPr>
                        <a:t>(8,872)</a:t>
                      </a:r>
                      <a:endParaRPr lang="lv-LV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1" dirty="0" smtClean="0">
                          <a:latin typeface="+mn-lt"/>
                        </a:rPr>
                        <a:t>(5,613)</a:t>
                      </a:r>
                      <a:endParaRPr lang="lv-LV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1" dirty="0" smtClean="0">
                          <a:latin typeface="+mn-lt"/>
                        </a:rPr>
                        <a:t>(0,757)</a:t>
                      </a:r>
                      <a:endParaRPr lang="lv-LV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1" dirty="0" smtClean="0">
                          <a:latin typeface="+mn-lt"/>
                        </a:rPr>
                        <a:t>(0,060)</a:t>
                      </a:r>
                      <a:endParaRPr lang="lv-LV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1" dirty="0" smtClean="0">
                          <a:latin typeface="+mn-lt"/>
                        </a:rPr>
                        <a:t>(0,060)</a:t>
                      </a:r>
                      <a:endParaRPr lang="lv-LV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1" dirty="0" smtClean="0">
                          <a:latin typeface="+mn-lt"/>
                        </a:rPr>
                        <a:t>1,031</a:t>
                      </a:r>
                      <a:endParaRPr lang="lv-LV" sz="15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1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600" b="0" i="0" u="none" strike="noStrike" kern="120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lv-LV" sz="1600" b="1" i="0" u="none" strike="noStrike" kern="120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FRR/C (2017-2046)</a:t>
                      </a:r>
                      <a:endParaRPr lang="en-US" sz="1600" b="1" i="0" u="none" strike="noStrike" kern="12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lv-LV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effectLst/>
                          <a:latin typeface="+mn-lt"/>
                        </a:rPr>
                        <a:t>(12,2%)</a:t>
                      </a:r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153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600" b="1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  FNPV/C (2017-2046)(</a:t>
                      </a:r>
                      <a:r>
                        <a:rPr lang="uk-UA" sz="1600" b="1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млн</a:t>
                      </a:r>
                      <a:r>
                        <a:rPr lang="uk-UA" sz="1600" b="1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євро</a:t>
                      </a:r>
                      <a:r>
                        <a:rPr lang="lv-LV" sz="1600" b="1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600" b="1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effectLst/>
                          <a:latin typeface="+mn-lt"/>
                        </a:rPr>
                        <a:t>(15,360)</a:t>
                      </a:r>
                      <a:endParaRPr lang="lv-LV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pPr algn="l"/>
            <a:fld id="{C96DE93D-58CB-4569-96F9-20CBC4A4954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algn="l"/>
              <a:t>12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3000" y="4791062"/>
            <a:ext cx="8001000" cy="1423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Оцінка фінансових показників проекту </a:t>
            </a:r>
            <a:endParaRPr lang="en-US" sz="20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Фінансова ставка рентабельності інвестицій 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(FRR/C) </a:t>
            </a: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–и 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 12,2%</a:t>
            </a: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 і нижче </a:t>
            </a:r>
            <a:r>
              <a:rPr lang="uk-UA" sz="1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фінансової альтернативної вартості капіталу </a:t>
            </a:r>
            <a:r>
              <a:rPr 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(4%)</a:t>
            </a:r>
            <a:endParaRPr lang="uk-UA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Проект не може забезпечити кошти для фінансування своїх 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CAPEX </a:t>
            </a: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та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 OPEX</a:t>
            </a:r>
            <a:endParaRPr lang="uk-UA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Необхідне державне фінансування інвестиційних витрат </a:t>
            </a:r>
            <a:endParaRPr lang="en-US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58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70000" lnSpcReduction="20000"/>
          </a:bodyPr>
          <a:lstStyle/>
          <a:p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690"/>
          </a:xfrm>
        </p:spPr>
        <p:txBody>
          <a:bodyPr>
            <a:normAutofit fontScale="90000"/>
          </a:bodyPr>
          <a:lstStyle/>
          <a:p>
            <a:r>
              <a:rPr lang="uk-UA" sz="2400" b="1" dirty="0">
                <a:solidFill>
                  <a:srgbClr val="C00000"/>
                </a:solidFill>
              </a:rPr>
              <a:t>Фінансування та фінансова сталість трамвайного проекту </a:t>
            </a:r>
            <a:r>
              <a:rPr lang="uk-UA" sz="2400" b="1" dirty="0" smtClean="0">
                <a:solidFill>
                  <a:srgbClr val="C00000"/>
                </a:solidFill>
              </a:rPr>
              <a:t/>
            </a:r>
            <a:br>
              <a:rPr lang="uk-UA" sz="2400" b="1" dirty="0" smtClean="0">
                <a:solidFill>
                  <a:srgbClr val="C00000"/>
                </a:solidFill>
              </a:rPr>
            </a:br>
            <a:r>
              <a:rPr lang="uk-UA" sz="2400" b="1" dirty="0" smtClean="0">
                <a:solidFill>
                  <a:srgbClr val="C00000"/>
                </a:solidFill>
              </a:rPr>
              <a:t>(</a:t>
            </a:r>
            <a:r>
              <a:rPr lang="uk-UA" sz="2400" b="1" dirty="0">
                <a:solidFill>
                  <a:srgbClr val="C00000"/>
                </a:solidFill>
              </a:rPr>
              <a:t>млн євро) </a:t>
            </a:r>
            <a:endParaRPr lang="lv-LV" sz="2400" b="1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459197"/>
              </p:ext>
            </p:extLst>
          </p:nvPr>
        </p:nvGraphicFramePr>
        <p:xfrm>
          <a:off x="1238884" y="1295400"/>
          <a:ext cx="7010400" cy="3009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37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863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69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68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645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03452">
                <a:tc>
                  <a:txBody>
                    <a:bodyPr/>
                    <a:lstStyle/>
                    <a:p>
                      <a:endParaRPr lang="lv-LV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2018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solidFill>
                            <a:schemeClr val="bg1"/>
                          </a:solidFill>
                        </a:rPr>
                        <a:t>2019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err="1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7258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Власні кошти (капітал) для ПДВ</a:t>
                      </a:r>
                      <a:endParaRPr lang="en-US" sz="18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0,377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0,176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0,009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0,561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7258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Міська рада</a:t>
                      </a:r>
                      <a:endParaRPr lang="en-US" sz="18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0" dirty="0" smtClean="0">
                          <a:latin typeface="+mn-lt"/>
                        </a:rPr>
                        <a:t>0,932</a:t>
                      </a:r>
                      <a:endParaRPr lang="lv-LV" sz="1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0" dirty="0" smtClean="0">
                          <a:latin typeface="+mn-lt"/>
                        </a:rPr>
                        <a:t>0,589</a:t>
                      </a:r>
                      <a:endParaRPr lang="lv-LV" sz="1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0" dirty="0" smtClean="0">
                          <a:latin typeface="+mn-lt"/>
                        </a:rPr>
                        <a:t>0,085</a:t>
                      </a:r>
                      <a:endParaRPr lang="lv-LV" sz="1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1,606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7258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Обласна рада</a:t>
                      </a:r>
                      <a:endParaRPr lang="en-US" sz="18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0,399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0,253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0,036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0,688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7258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Інше</a:t>
                      </a:r>
                      <a:r>
                        <a:rPr lang="uk-UA" sz="1800" b="0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державне фінансування</a:t>
                      </a:r>
                      <a:endParaRPr lang="en-US" sz="18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0,467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0,295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latin typeface="+mn-lt"/>
                        </a:rPr>
                        <a:t>0,043</a:t>
                      </a:r>
                      <a:endParaRPr lang="lv-LV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0,805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7258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0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Національна</a:t>
                      </a:r>
                      <a:r>
                        <a:rPr lang="uk-UA" sz="1800" b="0" i="0" u="none" strike="noStrike" baseline="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програма державного фінансування</a:t>
                      </a:r>
                      <a:endParaRPr lang="en-US" sz="1800" b="0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0" dirty="0" smtClean="0">
                          <a:latin typeface="+mn-lt"/>
                        </a:rPr>
                        <a:t>7,075</a:t>
                      </a:r>
                      <a:endParaRPr lang="lv-LV" sz="1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0" dirty="0" smtClean="0">
                          <a:latin typeface="+mn-lt"/>
                        </a:rPr>
                        <a:t>4,476</a:t>
                      </a:r>
                      <a:endParaRPr lang="lv-LV" sz="1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0" dirty="0" smtClean="0">
                          <a:latin typeface="+mn-lt"/>
                        </a:rPr>
                        <a:t>0,645</a:t>
                      </a:r>
                      <a:endParaRPr lang="lv-LV" sz="1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12,196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7258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1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Загалом фінансові джерела (</a:t>
                      </a:r>
                      <a:r>
                        <a:rPr lang="uk-UA" sz="1800" b="1" i="0" u="none" strike="noStrike" noProof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вкл</a:t>
                      </a:r>
                      <a:r>
                        <a:rPr lang="uk-UA" sz="1800" b="1" i="0" u="none" strike="noStrike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. ПДВ)</a:t>
                      </a:r>
                      <a:endParaRPr lang="en-US" sz="1800" b="1" i="0" u="none" strike="noStrike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1430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9,249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5,789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0,817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latin typeface="+mn-lt"/>
                        </a:rPr>
                        <a:t>15,856</a:t>
                      </a:r>
                      <a:endParaRPr lang="lv-LV" sz="16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pPr algn="l"/>
            <a:fld id="{C96DE93D-58CB-4569-96F9-20CBC4A4954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algn="l"/>
              <a:t>13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" y="4660556"/>
            <a:ext cx="735386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100% </a:t>
            </a:r>
            <a:r>
              <a:rPr lang="uk-UA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витрат проекту без ПДВ фінансується за рахунок державних джерел, тобто забезпечена фінансова сталість проекту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Наростаючий негативний чистий операційний результат – 0,060 млн євро буде фінансуватися </a:t>
            </a:r>
            <a:r>
              <a:rPr lang="uk-UA" sz="1600" b="1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бенефіціаром</a:t>
            </a:r>
            <a:r>
              <a:rPr lang="uk-UA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uk-UA" sz="1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проекту </a:t>
            </a:r>
            <a:r>
              <a:rPr lang="uk-UA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за рахунок операційних доходів </a:t>
            </a:r>
            <a:endParaRPr lang="en-US" sz="16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48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70000" lnSpcReduction="20000"/>
          </a:bodyPr>
          <a:lstStyle/>
          <a:p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562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Основні положення (методологія АВЗ</a:t>
            </a:r>
            <a:r>
              <a:rPr lang="lv-LV" sz="2400" b="1" dirty="0" smtClean="0">
                <a:solidFill>
                  <a:srgbClr val="C00000"/>
                </a:solidFill>
              </a:rPr>
              <a:t>)</a:t>
            </a:r>
            <a:endParaRPr lang="lv-LV" sz="2400" b="1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lv-LV" dirty="0"/>
          </a:p>
        </p:txBody>
      </p:sp>
      <p:sp>
        <p:nvSpPr>
          <p:cNvPr id="7" name="TextBox 6"/>
          <p:cNvSpPr txBox="1"/>
          <p:nvPr/>
        </p:nvSpPr>
        <p:spPr>
          <a:xfrm>
            <a:off x="38100" y="1443976"/>
            <a:ext cx="90678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uk-U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АВЗ – це аналітичний інструмент для оцінки фінансової та економічної доцільності інвестиційного проекту та обґрунтування внеску державних коштів.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Два рівні аналізу: </a:t>
            </a:r>
            <a:r>
              <a:rPr lang="uk-UA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бенефіціар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проекту (фінансовий аналіз) та суспільство в цілому (економічний аналіз)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uk-U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Наростаючий метод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«ситуація з проектом» (базова ситуація) порівнюється з «ситуацією без проекту» (ситуація без змін)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uk-U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Метод кількісного вираження: 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всі витрати і зиски представлено у грошовому вираженні (для порівняння: в </a:t>
            </a:r>
            <a:r>
              <a:rPr lang="uk-UA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мультикритеріальному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аналізі використовується система оцінки в балах (експертна оцінка)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uk-U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Метод грошового потоку: 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побудований на основі грошового потоку, а не на методі визначення прибутків і збитків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uk-U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Метод визначення поточної (дисконтованої вартості):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дисконтування грошового потоку (гроші через 30 років – це зовсім не ті гроші, що сьогодні)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uk-U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Довготермінова перспектива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(витрати і зиски проекту проявляються протягом певного періоду часу, як правило, 10 – 30 років, в залежності від корисного терміну використання активів проекту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lv-LV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uk-U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Сталі (реальні) ціни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ціни не коригуються на індекс інфляції (номінальні ціни)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uk-UA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Мікроекономічний метод</a:t>
            </a:r>
            <a:r>
              <a:rPr lang="uk-UA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АВЗ не є макроекономічний дослідження, яке вимірює економічний вплив – вплив на ВВП, зайнятість тощо</a:t>
            </a:r>
            <a:endParaRPr lang="lv-LV" sz="1600" dirty="0" smtClean="0"/>
          </a:p>
          <a:p>
            <a:endParaRPr lang="lv-LV" sz="1600" dirty="0" smtClean="0"/>
          </a:p>
          <a:p>
            <a:endParaRPr lang="lv-LV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pPr algn="l"/>
            <a:fld id="{C96DE93D-58CB-4569-96F9-20CBC4A49543}" type="slidenum">
              <a:rPr lang="fr-FR" smtClean="0"/>
              <a:pPr algn="l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485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70000" lnSpcReduction="20000"/>
          </a:bodyPr>
          <a:lstStyle/>
          <a:p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8690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rgbClr val="C00000"/>
                </a:solidFill>
              </a:rPr>
              <a:t>Структура АВЗ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lv-LV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798691"/>
            <a:ext cx="7516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Контекст проекту, завдання та визначення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Технічна доцільність (</a:t>
            </a:r>
            <a:r>
              <a:rPr lang="uk-UA" sz="24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попит </a:t>
            </a:r>
            <a:r>
              <a:rPr lang="uk-UA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та </a:t>
            </a:r>
            <a:r>
              <a:rPr lang="uk-UA" sz="24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аналіз </a:t>
            </a:r>
            <a:r>
              <a:rPr lang="uk-UA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варіантів</a:t>
            </a:r>
            <a:r>
              <a:rPr lang="uk-UA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та екологічна сталість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Фінансовий аналіз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Інвестиційні витрати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Експлуатаційні витрати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Експлуатаційні доходи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Аналіз доступності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Джерела фінансування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Показники фінансової ефективності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Фінансова сталість</a:t>
            </a:r>
          </a:p>
          <a:p>
            <a:pPr lvl="1"/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Економічний аналіз (див. наступну презентацію</a:t>
            </a:r>
            <a:r>
              <a:rPr lang="en-US" sz="24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Аналіз рисків та чутливості (див. наступну презентацію)</a:t>
            </a:r>
            <a:endParaRPr lang="en-US" sz="24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lv-LV" dirty="0" smtClean="0"/>
          </a:p>
          <a:p>
            <a:endParaRPr lang="lv-LV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pPr algn="l"/>
            <a:fld id="{C96DE93D-58CB-4569-96F9-20CBC4A49543}" type="slidenum">
              <a:rPr lang="fr-FR" smtClean="0"/>
              <a:pPr algn="l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981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70000" lnSpcReduction="20000"/>
          </a:bodyPr>
          <a:lstStyle/>
          <a:p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8690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rgbClr val="C00000"/>
                </a:solidFill>
              </a:rPr>
              <a:t>Розрахунок показників ефективності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lv-LV" dirty="0"/>
          </a:p>
        </p:txBody>
      </p:sp>
      <p:sp>
        <p:nvSpPr>
          <p:cNvPr id="7" name="TextBox 6"/>
          <p:cNvSpPr txBox="1"/>
          <p:nvPr/>
        </p:nvSpPr>
        <p:spPr>
          <a:xfrm>
            <a:off x="1306950" y="1123200"/>
            <a:ext cx="73329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Дисконтування готівкового потоку </a:t>
            </a:r>
            <a:r>
              <a:rPr lang="uk-UA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проекту</a:t>
            </a:r>
            <a:endParaRPr lang="lv-LV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lv-LV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Де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 = </a:t>
            </a:r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поточна вартість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; F = </a:t>
            </a:r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майбутня вартість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; r = </a:t>
            </a:r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ставка дисконтування, кількість років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Ставка дисконтування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 </a:t>
            </a:r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процентна ставка, яка використовується для дисконтування майбутніх витрат та зисків проекту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Чиста дисконтована вартість (ЧДВ): різниця між поточними вартостями майбутніх зисків і </a:t>
            </a:r>
            <a:r>
              <a:rPr lang="uk-U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витрат</a:t>
            </a:r>
            <a:endParaRPr lang="lv-LV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lv-LV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lv-LV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lv-LV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Методологія застосовується і до фінансових і до економічних показників ефективності 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lv-LV" dirty="0" smtClean="0"/>
          </a:p>
          <a:p>
            <a:endParaRPr lang="lv-LV" dirty="0"/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9055832"/>
              </p:ext>
            </p:extLst>
          </p:nvPr>
        </p:nvGraphicFramePr>
        <p:xfrm>
          <a:off x="3048000" y="4324265"/>
          <a:ext cx="227171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4" imgW="1523880" imgH="444240" progId="Equation.3">
                  <p:embed/>
                </p:oleObj>
              </mc:Choice>
              <mc:Fallback>
                <p:oleObj name="Equation" r:id="rId4" imgW="1523880" imgH="4442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324265"/>
                        <a:ext cx="2271713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671625"/>
              </p:ext>
            </p:extLst>
          </p:nvPr>
        </p:nvGraphicFramePr>
        <p:xfrm>
          <a:off x="3282950" y="1561725"/>
          <a:ext cx="128905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6" imgW="736560" imgH="431640" progId="Equation.3">
                  <p:embed/>
                </p:oleObj>
              </mc:Choice>
              <mc:Fallback>
                <p:oleObj name="Equation" r:id="rId6" imgW="736560" imgH="4316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50" y="1561725"/>
                        <a:ext cx="1289050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pPr algn="l"/>
            <a:fld id="{C96DE93D-58CB-4569-96F9-20CBC4A49543}" type="slidenum">
              <a:rPr lang="fr-FR" smtClean="0"/>
              <a:pPr algn="l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884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70000" lnSpcReduction="20000"/>
          </a:bodyPr>
          <a:lstStyle/>
          <a:p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8690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Показники фінансової ефективності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lv-LV" dirty="0"/>
          </a:p>
        </p:txBody>
      </p:sp>
      <p:sp>
        <p:nvSpPr>
          <p:cNvPr id="7" name="TextBox 6"/>
          <p:cNvSpPr txBox="1"/>
          <p:nvPr/>
        </p:nvSpPr>
        <p:spPr>
          <a:xfrm>
            <a:off x="1006575" y="575024"/>
            <a:ext cx="793365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v-LV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lv-LV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lv-LV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lv-LV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Показники фінансової ефективності 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Фінансова чиста дисконтована вартість інвестиції 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(FNPV/C)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Фінансова чиста дисконтована вартість для національного капіталу 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(FNPV/K)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Фінансова ставка рентабельності для інвестицій (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FRR/C)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Фінансова ставка рентабельності для національного капіталу 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 (FRR/K)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Показові значення показників фінансової ефективності </a:t>
            </a:r>
            <a:endParaRPr lang="lv-LV" sz="2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Ставка дисконтування (в реальному вираженні): рекомендація Європейської Комісії 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4%. </a:t>
            </a: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Може коригуватися в залежності від макроекономічних умов відповідної країни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Якщо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 FRR/C &lt; 4%, </a:t>
            </a: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проект не рентабельний </a:t>
            </a:r>
            <a:r>
              <a:rPr lang="lv-LV" dirty="0">
                <a:solidFill>
                  <a:prstClr val="black">
                    <a:lumMod val="65000"/>
                    <a:lumOff val="35000"/>
                  </a:prstClr>
                </a:solidFill>
              </a:rPr>
              <a:t> -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причини для державного фінансування 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Якщо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 FRR/C &lt; 4% </a:t>
            </a: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це означає, що 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FNPV/C &lt; 0 </a:t>
            </a: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в одиницях валюти (гривня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1"/>
            <a:endParaRPr lang="lv-LV" dirty="0" smtClean="0">
              <a:solidFill>
                <a:prstClr val="black"/>
              </a:solidFill>
            </a:endParaRPr>
          </a:p>
          <a:p>
            <a:endParaRPr lang="lv-LV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pPr algn="l"/>
            <a:fld id="{C96DE93D-58CB-4569-96F9-20CBC4A49543}" type="slidenum">
              <a:rPr lang="fr-FR" smtClean="0"/>
              <a:pPr algn="l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092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70000" lnSpcReduction="20000"/>
          </a:bodyPr>
          <a:lstStyle/>
          <a:p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rgbClr val="C00000"/>
                </a:solidFill>
              </a:rPr>
              <a:t>Конкретний приклад</a:t>
            </a:r>
            <a:r>
              <a:rPr lang="lv-LV" sz="2400" b="1" dirty="0">
                <a:solidFill>
                  <a:srgbClr val="C00000"/>
                </a:solidFill>
              </a:rPr>
              <a:t/>
            </a:r>
            <a:br>
              <a:rPr lang="lv-LV" sz="2400" b="1" dirty="0">
                <a:solidFill>
                  <a:srgbClr val="C00000"/>
                </a:solidFill>
              </a:rPr>
            </a:br>
            <a:r>
              <a:rPr lang="lv-LV" sz="2400" b="1" dirty="0">
                <a:solidFill>
                  <a:srgbClr val="C00000"/>
                </a:solidFill>
              </a:rPr>
              <a:t>«</a:t>
            </a:r>
            <a:r>
              <a:rPr lang="uk-UA" sz="2400" b="1" dirty="0">
                <a:solidFill>
                  <a:srgbClr val="C00000"/>
                </a:solidFill>
              </a:rPr>
              <a:t>Розвиток трамвайних перевезень у Місті (проект трамваю</a:t>
            </a:r>
            <a:r>
              <a:rPr lang="lv-LV" sz="2400" b="1" dirty="0">
                <a:solidFill>
                  <a:srgbClr val="C00000"/>
                </a:solidFill>
              </a:rPr>
              <a:t>)</a:t>
            </a:r>
            <a:endParaRPr lang="lv-LV" sz="2400" b="1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sp>
        <p:nvSpPr>
          <p:cNvPr id="7" name="TextBox 6"/>
          <p:cNvSpPr txBox="1"/>
          <p:nvPr/>
        </p:nvSpPr>
        <p:spPr>
          <a:xfrm>
            <a:off x="457200" y="1676400"/>
            <a:ext cx="5111526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uk-UA" sz="2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Опис проекту</a:t>
            </a:r>
            <a:r>
              <a:rPr lang="lv-LV" sz="2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Реконструкція трамвайної колії </a:t>
            </a:r>
            <a:r>
              <a:rPr lang="lv-LV" dirty="0">
                <a:solidFill>
                  <a:prstClr val="black">
                    <a:lumMod val="65000"/>
                    <a:lumOff val="35000"/>
                  </a:prstClr>
                </a:solidFill>
              </a:rPr>
              <a:t>2,06 </a:t>
            </a: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км</a:t>
            </a:r>
            <a:r>
              <a:rPr lang="lv-LV" dirty="0">
                <a:solidFill>
                  <a:prstClr val="black">
                    <a:lumMod val="65000"/>
                    <a:lumOff val="35000"/>
                  </a:prstClr>
                </a:solidFill>
              </a:rPr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Будівництво нової трамвайної колії 2,26км (новий маршрут)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Заміна контактної мережі9,5км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Прокладка нового електрокабеля 2,15км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Закупівля 8 нових трамваїв (4 осі)</a:t>
            </a:r>
          </a:p>
          <a:p>
            <a:pPr lvl="0"/>
            <a:endParaRPr lang="lv-LV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/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Інвестиційний період</a:t>
            </a:r>
            <a:r>
              <a:rPr lang="lv-LV" dirty="0">
                <a:solidFill>
                  <a:prstClr val="black">
                    <a:lumMod val="65000"/>
                    <a:lumOff val="35000"/>
                  </a:prstClr>
                </a:solidFill>
              </a:rPr>
              <a:t> 2017-2019</a:t>
            </a:r>
          </a:p>
          <a:p>
            <a:pPr lvl="0"/>
            <a:endParaRPr lang="lv-LV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/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Загальна інвестиційна вартість </a:t>
            </a:r>
            <a:r>
              <a:rPr lang="lv-LV" dirty="0">
                <a:solidFill>
                  <a:prstClr val="black">
                    <a:lumMod val="65000"/>
                    <a:lumOff val="35000"/>
                  </a:prstClr>
                </a:solidFill>
              </a:rPr>
              <a:t>15,855 </a:t>
            </a: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млн  євро</a:t>
            </a:r>
            <a:endParaRPr lang="lv-LV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/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Включаючи ПДВ</a:t>
            </a:r>
            <a:r>
              <a:rPr lang="lv-LV" dirty="0">
                <a:solidFill>
                  <a:prstClr val="black">
                    <a:lumMod val="65000"/>
                    <a:lumOff val="35000"/>
                  </a:prstClr>
                </a:solidFill>
              </a:rPr>
              <a:t> 0,561 </a:t>
            </a: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млн євро</a:t>
            </a:r>
            <a:endParaRPr lang="lv-LV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lv-LV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16368" t="25303" r="27413" b="12706"/>
          <a:stretch/>
        </p:blipFill>
        <p:spPr>
          <a:xfrm>
            <a:off x="4267200" y="3261897"/>
            <a:ext cx="4572000" cy="283579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pPr algn="l"/>
            <a:fld id="{C96DE93D-58CB-4569-96F9-20CBC4A49543}" type="slidenum">
              <a:rPr lang="fr-FR" smtClean="0"/>
              <a:pPr algn="l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325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70000" lnSpcReduction="20000"/>
          </a:bodyPr>
          <a:lstStyle/>
          <a:p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rgbClr val="C00000"/>
                </a:solidFill>
              </a:rPr>
              <a:t>Аналіз попиту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sp>
        <p:nvSpPr>
          <p:cNvPr id="7" name="TextBox 6"/>
          <p:cNvSpPr txBox="1"/>
          <p:nvPr/>
        </p:nvSpPr>
        <p:spPr>
          <a:xfrm>
            <a:off x="630000" y="762672"/>
            <a:ext cx="848752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Існуючий рух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Кількість пасажирів трамваю в 2015: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6,74 </a:t>
            </a:r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млн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зростання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2,4% </a:t>
            </a:r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щодо попереднього року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2,4% </a:t>
            </a:r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зростання щодо попереднього року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Зміна видів транспорту (з автобусу й автомобілю на трамвай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Прив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’</a:t>
            </a:r>
            <a:r>
              <a:rPr lang="uk-UA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язаність</a:t>
            </a:r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трамвайних маршрутів до напрямків поїздок населення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Доступність цін на квитки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Придбання нового рухомого складу – збільшення транспортних перевезень та задоволення клієнта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satisfaction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Прогнозування руху (кількість пасажирів)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lv-LV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pPr algn="l"/>
            <a:fld id="{C96DE93D-58CB-4569-96F9-20CBC4A49543}" type="slidenum">
              <a:rPr lang="fr-FR" smtClean="0"/>
              <a:pPr algn="l"/>
              <a:t>7</a:t>
            </a:fld>
            <a:endParaRPr lang="fr-FR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671709"/>
              </p:ext>
            </p:extLst>
          </p:nvPr>
        </p:nvGraphicFramePr>
        <p:xfrm>
          <a:off x="419670" y="4530035"/>
          <a:ext cx="8471597" cy="1737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9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573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573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52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118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984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0399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65892">
                <a:tc>
                  <a:txBody>
                    <a:bodyPr/>
                    <a:lstStyle/>
                    <a:p>
                      <a:pPr algn="ctr"/>
                      <a:endParaRPr lang="lv-LV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2015</a:t>
                      </a:r>
                      <a:endParaRPr lang="lv-LV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2016</a:t>
                      </a:r>
                      <a:endParaRPr lang="lv-LV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2017</a:t>
                      </a:r>
                      <a:endParaRPr lang="lv-LV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2018</a:t>
                      </a:r>
                      <a:endParaRPr lang="lv-LV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2019</a:t>
                      </a:r>
                      <a:endParaRPr lang="lv-LV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2020</a:t>
                      </a:r>
                      <a:endParaRPr lang="lv-LV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892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Темпи</a:t>
                      </a:r>
                      <a:r>
                        <a:rPr lang="uk-UA" baseline="0" dirty="0" smtClean="0">
                          <a:solidFill>
                            <a:schemeClr val="bg1"/>
                          </a:solidFill>
                        </a:rPr>
                        <a:t> щорічного зростання руху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lv-LV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1,6%</a:t>
                      </a:r>
                      <a:endParaRPr lang="lv-LV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lv-LV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0%</a:t>
                      </a:r>
                      <a:endParaRPr lang="lv-LV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1,1%</a:t>
                      </a:r>
                      <a:endParaRPr lang="lv-LV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1,3%</a:t>
                      </a:r>
                      <a:endParaRPr lang="lv-LV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892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Переорієнтований</a:t>
                      </a:r>
                      <a:r>
                        <a:rPr lang="uk-UA" baseline="0" dirty="0" smtClean="0">
                          <a:solidFill>
                            <a:schemeClr val="bg1"/>
                          </a:solidFill>
                        </a:rPr>
                        <a:t> рух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6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lv-LV" sz="16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6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lv-LV" sz="16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6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lv-LV" sz="16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</a:t>
                      </a:r>
                      <a:endParaRPr lang="lv-LV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75 328</a:t>
                      </a:r>
                      <a:endParaRPr lang="lv-LV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165 330</a:t>
                      </a:r>
                      <a:endParaRPr lang="lv-LV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892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Кількість</a:t>
                      </a:r>
                      <a:r>
                        <a:rPr lang="uk-UA" sz="1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пасажирів</a:t>
                      </a:r>
                      <a:endParaRPr lang="lv-LV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0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6 740 580</a:t>
                      </a:r>
                      <a:endParaRPr lang="lv-LV" sz="16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6 847 956</a:t>
                      </a:r>
                      <a:endParaRPr lang="lv-LV" sz="16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6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6 847 956</a:t>
                      </a:r>
                      <a:endParaRPr lang="lv-LV" sz="16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6 847 956</a:t>
                      </a:r>
                      <a:endParaRPr lang="lv-LV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6 923 284</a:t>
                      </a:r>
                      <a:endParaRPr lang="lv-LV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7 013 286</a:t>
                      </a:r>
                      <a:endParaRPr lang="lv-LV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31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70000" lnSpcReduction="20000"/>
          </a:bodyPr>
          <a:lstStyle/>
          <a:p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378794"/>
            <a:ext cx="8229600" cy="639762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rgbClr val="C00000"/>
                </a:solidFill>
              </a:rPr>
              <a:t>Інвестиційні витрати</a:t>
            </a:r>
            <a:endParaRPr lang="lv-LV" sz="2400" b="1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sp>
        <p:nvSpPr>
          <p:cNvPr id="7" name="TextBox 6"/>
          <p:cNvSpPr txBox="1"/>
          <p:nvPr/>
        </p:nvSpPr>
        <p:spPr>
          <a:xfrm>
            <a:off x="441278" y="1403033"/>
            <a:ext cx="8487520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Початкові інвестиційні витрати</a:t>
            </a:r>
            <a:endParaRPr lang="en-US" sz="20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Роботи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Товари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Послуги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Управління проектом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Непередбачені витрати (фізичні та цінові)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Вартість заміни</a:t>
            </a:r>
            <a:endParaRPr lang="en-US" sz="20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Заміна початкових інвестицій протягом терміну виконання проекту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Приклади: </a:t>
            </a:r>
            <a:r>
              <a:rPr lang="uk-UA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основні активи </a:t>
            </a: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з коротким корисним життям, ІТ, техніка, транспортні засоби тощо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Як правило фінансується </a:t>
            </a:r>
            <a:r>
              <a:rPr lang="uk-UA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бенефіціаром</a:t>
            </a: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 з власних коштів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Залишкова вартість</a:t>
            </a:r>
            <a:endParaRPr lang="en-US" sz="20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Вартість </a:t>
            </a:r>
            <a:r>
              <a:rPr lang="uk-UA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основних активів </a:t>
            </a: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проекту після завершення терміну виконання проекту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Включено в останній рік циклу реалізації проекту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Методологія розрахунку така ж, як і залишкова вартість </a:t>
            </a:r>
            <a:r>
              <a:rPr lang="uk-UA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основних активів </a:t>
            </a:r>
            <a:r>
              <a:rPr lang="uk-UA" dirty="0">
                <a:solidFill>
                  <a:prstClr val="black">
                    <a:lumMod val="65000"/>
                    <a:lumOff val="35000"/>
                  </a:prstClr>
                </a:solidFill>
              </a:rPr>
              <a:t>в бухгалтерському  обліку</a:t>
            </a:r>
            <a:endParaRPr lang="lv-LV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lv-LV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pPr algn="l"/>
            <a:fld id="{C96DE93D-58CB-4569-96F9-20CBC4A49543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algn="l"/>
              <a:t>8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13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70000" lnSpcReduction="20000"/>
          </a:bodyPr>
          <a:lstStyle/>
          <a:p>
            <a:endParaRPr lang="lv-LV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562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rgbClr val="C00000"/>
                </a:solidFill>
              </a:rPr>
              <a:t>Інвестиційні витрати трамвайного проекту, без ПДВ (євро) </a:t>
            </a:r>
            <a:endParaRPr lang="lv-LV" sz="2400" b="1" dirty="0">
              <a:solidFill>
                <a:srgbClr val="C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lv-LV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028485"/>
              </p:ext>
            </p:extLst>
          </p:nvPr>
        </p:nvGraphicFramePr>
        <p:xfrm>
          <a:off x="454541" y="1600200"/>
          <a:ext cx="8268982" cy="4557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21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43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55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49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8195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endParaRPr lang="lv-LV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2017 (1)</a:t>
                      </a:r>
                      <a:endParaRPr lang="lv-LV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2018 (2)</a:t>
                      </a:r>
                      <a:endParaRPr lang="lv-LV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2019 (3)</a:t>
                      </a:r>
                      <a:endParaRPr lang="lv-LV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Всього</a:t>
                      </a:r>
                      <a:endParaRPr lang="lv-LV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892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Нагляд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115 000</a:t>
                      </a:r>
                      <a:endParaRPr lang="lv-LV" sz="18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115 000</a:t>
                      </a:r>
                      <a:endParaRPr lang="lv-LV" sz="18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40 000 </a:t>
                      </a:r>
                      <a:endParaRPr lang="lv-LV" sz="18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270 000</a:t>
                      </a:r>
                      <a:endParaRPr lang="lv-LV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892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</a:rPr>
                        <a:t>Будівництво</a:t>
                      </a:r>
                      <a:endParaRPr lang="lv-LV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7 076 049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4 777 424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767 645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12 621 118</a:t>
                      </a:r>
                      <a:endParaRPr lang="lv-LV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892">
                <a:tc>
                  <a:txBody>
                    <a:bodyPr/>
                    <a:lstStyle/>
                    <a:p>
                      <a:pPr lvl="1" algn="l" fontAlgn="ctr"/>
                      <a:r>
                        <a:rPr lang="uk-UA" sz="1800" b="0" i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Контактна</a:t>
                      </a:r>
                      <a:r>
                        <a:rPr lang="uk-UA" sz="1800" b="0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мережа</a:t>
                      </a:r>
                      <a:endParaRPr lang="lv-LV" sz="1800" b="0" i="1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2286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1 814 005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lv-LV" sz="18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lv-LV" sz="18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1 814 005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7537">
                <a:tc>
                  <a:txBody>
                    <a:bodyPr/>
                    <a:lstStyle/>
                    <a:p>
                      <a:pPr lvl="1" algn="l" fontAlgn="ctr"/>
                      <a:r>
                        <a:rPr lang="uk-UA" sz="1800" i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Система</a:t>
                      </a:r>
                      <a:r>
                        <a:rPr lang="uk-UA" sz="1800" i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енергопостачання (новий кабель</a:t>
                      </a:r>
                      <a:r>
                        <a:rPr lang="lv-LV" sz="1800" i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lv-LV" sz="1800" b="0" i="1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2286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169 847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72 791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242 638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8152">
                <a:tc>
                  <a:txBody>
                    <a:bodyPr/>
                    <a:lstStyle/>
                    <a:p>
                      <a:pPr lvl="1" algn="l" fontAlgn="ctr"/>
                      <a:r>
                        <a:rPr lang="uk-UA" sz="1800" i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Колія (нова інфраструктура</a:t>
                      </a:r>
                      <a:r>
                        <a:rPr lang="lv-LV" sz="1800" i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lv-LV" sz="1800" b="0" i="1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2286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4 708 375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2 017 875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6 726 249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8152">
                <a:tc>
                  <a:txBody>
                    <a:bodyPr/>
                    <a:lstStyle/>
                    <a:p>
                      <a:pPr lvl="1" algn="l" fontAlgn="ctr"/>
                      <a:r>
                        <a:rPr lang="uk-UA" sz="1800" b="0" i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Колія (реконструкція)</a:t>
                      </a:r>
                      <a:endParaRPr lang="lv-LV" sz="1800" b="0" i="1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2286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4 708 375</a:t>
                      </a:r>
                      <a:endParaRPr lang="lv-LV" sz="18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2 017 875</a:t>
                      </a:r>
                      <a:endParaRPr lang="lv-LV" sz="18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lv-LV" sz="18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6 726 249</a:t>
                      </a:r>
                      <a:endParaRPr lang="lv-LV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7537">
                <a:tc>
                  <a:txBody>
                    <a:bodyPr/>
                    <a:lstStyle/>
                    <a:p>
                      <a:pPr algn="just" fontAlgn="ctr"/>
                      <a:r>
                        <a:rPr lang="lv-LV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uk-UA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Придбання</a:t>
                      </a:r>
                      <a:r>
                        <a:rPr lang="uk-UA" sz="1800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нового рухомого складу (8 одиниць)</a:t>
                      </a:r>
                      <a:endParaRPr lang="lv-LV" sz="1800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1 680 000 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720 000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lv-LV" sz="1800" u="none" strike="noStrik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lv-LV" sz="1800" u="none" strike="noStrike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2 400 000</a:t>
                      </a:r>
                      <a:endParaRPr lang="lv-LV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5892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Інформаційна</a:t>
                      </a:r>
                      <a:r>
                        <a:rPr lang="uk-UA" sz="1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підтримка</a:t>
                      </a:r>
                      <a:endParaRPr lang="lv-LV" sz="1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0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  <a:endParaRPr lang="lv-LV" sz="18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  <a:endParaRPr lang="lv-LV" sz="18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0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  <a:endParaRPr lang="lv-LV" sz="18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3 000</a:t>
                      </a:r>
                      <a:endParaRPr lang="lv-LV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892"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Загальна вартість (без ПДВ)</a:t>
                      </a:r>
                      <a:endParaRPr lang="lv-LV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430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8 872 049</a:t>
                      </a:r>
                      <a:endParaRPr lang="lv-LV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5 613 424</a:t>
                      </a:r>
                      <a:endParaRPr lang="lv-LV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v-LV" sz="1800" b="1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848 645</a:t>
                      </a:r>
                      <a:endParaRPr lang="lv-LV" sz="18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8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15 294 118</a:t>
                      </a:r>
                      <a:endParaRPr lang="lv-LV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37"/>
          </p:nvPr>
        </p:nvSpPr>
        <p:spPr/>
        <p:txBody>
          <a:bodyPr/>
          <a:lstStyle/>
          <a:p>
            <a:pPr algn="l"/>
            <a:fld id="{C96DE93D-58CB-4569-96F9-20CBC4A49543}" type="slidenum">
              <a:rPr lang="fr-FR" smtClean="0"/>
              <a:pPr algn="l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12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1372</Words>
  <Application>Microsoft Office PowerPoint</Application>
  <PresentationFormat>On-screen Show (4:3)</PresentationFormat>
  <Paragraphs>439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Equation</vt:lpstr>
      <vt:lpstr>     ПРОЕКТ МІСЬКОГО  ГРОМАДСЬКОГО ТРАНСПОРТУ Україна   Аналіз витрат і зисків (АВЗ)   Фінансовий аналіз </vt:lpstr>
      <vt:lpstr>Основні положення (методологія АВЗ)</vt:lpstr>
      <vt:lpstr>Структура АВЗ</vt:lpstr>
      <vt:lpstr>Розрахунок показників ефективності </vt:lpstr>
      <vt:lpstr>Показники фінансової ефективності</vt:lpstr>
      <vt:lpstr>Конкретний приклад «Розвиток трамвайних перевезень у Місті (проект трамваю)</vt:lpstr>
      <vt:lpstr>Аналіз попиту</vt:lpstr>
      <vt:lpstr>Інвестиційні витрати</vt:lpstr>
      <vt:lpstr>Інвестиційні витрати трамвайного проекту, без ПДВ (євро) </vt:lpstr>
      <vt:lpstr>Експлуатаційні витрати трамвайного проекту, млн євро</vt:lpstr>
      <vt:lpstr>Експлуатаційні доходи трамвайного проекту (млн євро)</vt:lpstr>
      <vt:lpstr>Фінансові показники трамвайного проекту</vt:lpstr>
      <vt:lpstr>Фінансування та фінансова сталість трамвайного проекту  (млн євро) 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Ukraine Urban Public Transport Project  Cost Benefit Analysis (CBA) Financial part</dc:title>
  <dc:creator>game</dc:creator>
  <cp:lastModifiedBy>edith</cp:lastModifiedBy>
  <cp:revision>90</cp:revision>
  <dcterms:created xsi:type="dcterms:W3CDTF">2017-02-22T11:59:11Z</dcterms:created>
  <dcterms:modified xsi:type="dcterms:W3CDTF">2017-02-28T10:12:18Z</dcterms:modified>
</cp:coreProperties>
</file>