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 id="2147483661" r:id="rId2"/>
    <p:sldMasterId id="2147486146" r:id="rId3"/>
    <p:sldMasterId id="2147488703" r:id="rId4"/>
    <p:sldMasterId id="2147490367" r:id="rId5"/>
  </p:sldMasterIdLst>
  <p:notesMasterIdLst>
    <p:notesMasterId r:id="rId47"/>
  </p:notesMasterIdLst>
  <p:handoutMasterIdLst>
    <p:handoutMasterId r:id="rId48"/>
  </p:handoutMasterIdLst>
  <p:sldIdLst>
    <p:sldId id="400" r:id="rId6"/>
    <p:sldId id="611" r:id="rId7"/>
    <p:sldId id="620" r:id="rId8"/>
    <p:sldId id="656" r:id="rId9"/>
    <p:sldId id="621" r:id="rId10"/>
    <p:sldId id="641" r:id="rId11"/>
    <p:sldId id="657" r:id="rId12"/>
    <p:sldId id="642" r:id="rId13"/>
    <p:sldId id="658" r:id="rId14"/>
    <p:sldId id="643" r:id="rId15"/>
    <p:sldId id="677" r:id="rId16"/>
    <p:sldId id="644" r:id="rId17"/>
    <p:sldId id="645" r:id="rId18"/>
    <p:sldId id="646" r:id="rId19"/>
    <p:sldId id="647" r:id="rId20"/>
    <p:sldId id="648" r:id="rId21"/>
    <p:sldId id="659" r:id="rId22"/>
    <p:sldId id="661" r:id="rId23"/>
    <p:sldId id="649" r:id="rId24"/>
    <p:sldId id="666" r:id="rId25"/>
    <p:sldId id="667" r:id="rId26"/>
    <p:sldId id="650" r:id="rId27"/>
    <p:sldId id="651" r:id="rId28"/>
    <p:sldId id="662" r:id="rId29"/>
    <p:sldId id="663" r:id="rId30"/>
    <p:sldId id="664" r:id="rId31"/>
    <p:sldId id="665" r:id="rId32"/>
    <p:sldId id="652" r:id="rId33"/>
    <p:sldId id="653" r:id="rId34"/>
    <p:sldId id="673" r:id="rId35"/>
    <p:sldId id="654" r:id="rId36"/>
    <p:sldId id="668" r:id="rId37"/>
    <p:sldId id="672" r:id="rId38"/>
    <p:sldId id="669" r:id="rId39"/>
    <p:sldId id="670" r:id="rId40"/>
    <p:sldId id="671" r:id="rId41"/>
    <p:sldId id="674" r:id="rId42"/>
    <p:sldId id="675" r:id="rId43"/>
    <p:sldId id="676" r:id="rId44"/>
    <p:sldId id="619" r:id="rId45"/>
    <p:sldId id="640" r:id="rId46"/>
  </p:sldIdLst>
  <p:sldSz cx="9144000" cy="6858000" type="screen4x3"/>
  <p:notesSz cx="6797675" cy="9928225"/>
  <p:defaultTextStyle>
    <a:defPPr>
      <a:defRPr lang="en-US"/>
    </a:defPPr>
    <a:lvl1pPr algn="l" rtl="0" fontAlgn="base">
      <a:spcBef>
        <a:spcPct val="20000"/>
      </a:spcBef>
      <a:spcAft>
        <a:spcPct val="0"/>
      </a:spcAft>
      <a:buChar char="•"/>
      <a:defRPr sz="2000" kern="1200">
        <a:solidFill>
          <a:schemeClr val="tx1"/>
        </a:solidFill>
        <a:latin typeface="Arial" charset="0"/>
        <a:ea typeface="+mn-ea"/>
        <a:cs typeface="Times New Roman" pitchFamily="18" charset="0"/>
      </a:defRPr>
    </a:lvl1pPr>
    <a:lvl2pPr marL="457200" algn="l" rtl="0" fontAlgn="base">
      <a:spcBef>
        <a:spcPct val="20000"/>
      </a:spcBef>
      <a:spcAft>
        <a:spcPct val="0"/>
      </a:spcAft>
      <a:buChar char="•"/>
      <a:defRPr sz="2000" kern="1200">
        <a:solidFill>
          <a:schemeClr val="tx1"/>
        </a:solidFill>
        <a:latin typeface="Arial" charset="0"/>
        <a:ea typeface="+mn-ea"/>
        <a:cs typeface="Times New Roman" pitchFamily="18" charset="0"/>
      </a:defRPr>
    </a:lvl2pPr>
    <a:lvl3pPr marL="914400" algn="l" rtl="0" fontAlgn="base">
      <a:spcBef>
        <a:spcPct val="20000"/>
      </a:spcBef>
      <a:spcAft>
        <a:spcPct val="0"/>
      </a:spcAft>
      <a:buChar char="•"/>
      <a:defRPr sz="2000" kern="1200">
        <a:solidFill>
          <a:schemeClr val="tx1"/>
        </a:solidFill>
        <a:latin typeface="Arial" charset="0"/>
        <a:ea typeface="+mn-ea"/>
        <a:cs typeface="Times New Roman" pitchFamily="18" charset="0"/>
      </a:defRPr>
    </a:lvl3pPr>
    <a:lvl4pPr marL="1371600" algn="l" rtl="0" fontAlgn="base">
      <a:spcBef>
        <a:spcPct val="20000"/>
      </a:spcBef>
      <a:spcAft>
        <a:spcPct val="0"/>
      </a:spcAft>
      <a:buChar char="•"/>
      <a:defRPr sz="2000" kern="1200">
        <a:solidFill>
          <a:schemeClr val="tx1"/>
        </a:solidFill>
        <a:latin typeface="Arial" charset="0"/>
        <a:ea typeface="+mn-ea"/>
        <a:cs typeface="Times New Roman" pitchFamily="18" charset="0"/>
      </a:defRPr>
    </a:lvl4pPr>
    <a:lvl5pPr marL="1828800" algn="l" rtl="0" fontAlgn="base">
      <a:spcBef>
        <a:spcPct val="20000"/>
      </a:spcBef>
      <a:spcAft>
        <a:spcPct val="0"/>
      </a:spcAft>
      <a:buChar char="•"/>
      <a:defRPr sz="2000" kern="1200">
        <a:solidFill>
          <a:schemeClr val="tx1"/>
        </a:solidFill>
        <a:latin typeface="Arial" charset="0"/>
        <a:ea typeface="+mn-ea"/>
        <a:cs typeface="Times New Roman" pitchFamily="18" charset="0"/>
      </a:defRPr>
    </a:lvl5pPr>
    <a:lvl6pPr marL="2286000" algn="l" defTabSz="914400" rtl="0" eaLnBrk="1" latinLnBrk="0" hangingPunct="1">
      <a:defRPr sz="2000" kern="1200">
        <a:solidFill>
          <a:schemeClr val="tx1"/>
        </a:solidFill>
        <a:latin typeface="Arial" charset="0"/>
        <a:ea typeface="+mn-ea"/>
        <a:cs typeface="Times New Roman" pitchFamily="18" charset="0"/>
      </a:defRPr>
    </a:lvl6pPr>
    <a:lvl7pPr marL="2743200" algn="l" defTabSz="914400" rtl="0" eaLnBrk="1" latinLnBrk="0" hangingPunct="1">
      <a:defRPr sz="2000" kern="1200">
        <a:solidFill>
          <a:schemeClr val="tx1"/>
        </a:solidFill>
        <a:latin typeface="Arial" charset="0"/>
        <a:ea typeface="+mn-ea"/>
        <a:cs typeface="Times New Roman" pitchFamily="18" charset="0"/>
      </a:defRPr>
    </a:lvl7pPr>
    <a:lvl8pPr marL="3200400" algn="l" defTabSz="914400" rtl="0" eaLnBrk="1" latinLnBrk="0" hangingPunct="1">
      <a:defRPr sz="2000" kern="1200">
        <a:solidFill>
          <a:schemeClr val="tx1"/>
        </a:solidFill>
        <a:latin typeface="Arial" charset="0"/>
        <a:ea typeface="+mn-ea"/>
        <a:cs typeface="Times New Roman" pitchFamily="18" charset="0"/>
      </a:defRPr>
    </a:lvl8pPr>
    <a:lvl9pPr marL="3657600" algn="l" defTabSz="914400" rtl="0" eaLnBrk="1" latinLnBrk="0" hangingPunct="1">
      <a:defRPr sz="2000" kern="1200">
        <a:solidFill>
          <a:schemeClr val="tx1"/>
        </a:solidFill>
        <a:latin typeface="Arial"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5CAB"/>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63" autoAdjust="0"/>
    <p:restoredTop sz="90231" autoAdjust="0"/>
  </p:normalViewPr>
  <p:slideViewPr>
    <p:cSldViewPr>
      <p:cViewPr varScale="1">
        <p:scale>
          <a:sx n="112" d="100"/>
          <a:sy n="112" d="100"/>
        </p:scale>
        <p:origin x="113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7044"/>
    </p:cViewPr>
  </p:sorterViewPr>
  <p:notesViewPr>
    <p:cSldViewPr>
      <p:cViewPr>
        <p:scale>
          <a:sx n="150" d="100"/>
          <a:sy n="150" d="100"/>
        </p:scale>
        <p:origin x="-642" y="216"/>
      </p:cViewPr>
      <p:guideLst>
        <p:guide orient="horz" pos="3126"/>
        <p:guide pos="214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handoutMaster" Target="handoutMasters/handoutMaster1.xml"/><Relationship Id="rId8" Type="http://schemas.openxmlformats.org/officeDocument/2006/relationships/slide" Target="slides/slide3.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218"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200">
                <a:latin typeface="Times New Roman" pitchFamily="18" charset="0"/>
              </a:defRPr>
            </a:lvl1pPr>
          </a:lstStyle>
          <a:p>
            <a:pPr>
              <a:defRPr/>
            </a:pPr>
            <a:endParaRPr lang="en-GB" altLang="en-US"/>
          </a:p>
        </p:txBody>
      </p:sp>
      <p:sp>
        <p:nvSpPr>
          <p:cNvPr id="137219" name="Rectangle 3"/>
          <p:cNvSpPr>
            <a:spLocks noGrp="1" noChangeArrowheads="1"/>
          </p:cNvSpPr>
          <p:nvPr>
            <p:ph type="dt" sz="quarter" idx="1"/>
          </p:nvPr>
        </p:nvSpPr>
        <p:spPr bwMode="auto">
          <a:xfrm>
            <a:off x="3851275"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200">
                <a:latin typeface="Times New Roman" pitchFamily="18" charset="0"/>
              </a:defRPr>
            </a:lvl1pPr>
          </a:lstStyle>
          <a:p>
            <a:pPr>
              <a:defRPr/>
            </a:pPr>
            <a:endParaRPr lang="en-GB" altLang="en-US"/>
          </a:p>
        </p:txBody>
      </p:sp>
      <p:sp>
        <p:nvSpPr>
          <p:cNvPr id="137220" name="Rectangle 4"/>
          <p:cNvSpPr>
            <a:spLocks noGrp="1" noChangeArrowheads="1"/>
          </p:cNvSpPr>
          <p:nvPr>
            <p:ph type="ftr" sz="quarter" idx="2"/>
          </p:nvPr>
        </p:nvSpPr>
        <p:spPr bwMode="auto">
          <a:xfrm>
            <a:off x="0" y="9429750"/>
            <a:ext cx="2944813"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FontTx/>
              <a:buNone/>
              <a:defRPr sz="1200">
                <a:latin typeface="Times New Roman" pitchFamily="18" charset="0"/>
              </a:defRPr>
            </a:lvl1pPr>
          </a:lstStyle>
          <a:p>
            <a:pPr>
              <a:defRPr/>
            </a:pPr>
            <a:endParaRPr lang="en-GB" altLang="en-US"/>
          </a:p>
        </p:txBody>
      </p:sp>
      <p:sp>
        <p:nvSpPr>
          <p:cNvPr id="137221" name="Rectangle 5"/>
          <p:cNvSpPr>
            <a:spLocks noGrp="1" noChangeArrowheads="1"/>
          </p:cNvSpPr>
          <p:nvPr>
            <p:ph type="sldNum" sz="quarter" idx="3"/>
          </p:nvPr>
        </p:nvSpPr>
        <p:spPr bwMode="auto">
          <a:xfrm>
            <a:off x="3851275" y="9429750"/>
            <a:ext cx="2944813"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FontTx/>
              <a:buNone/>
              <a:defRPr sz="1200">
                <a:latin typeface="Times New Roman" pitchFamily="18" charset="0"/>
              </a:defRPr>
            </a:lvl1pPr>
          </a:lstStyle>
          <a:p>
            <a:pPr>
              <a:defRPr/>
            </a:pPr>
            <a:fld id="{1004160B-BF1F-4367-8305-6E3D9E836EAF}" type="slidenum">
              <a:rPr lang="en-GB" altLang="en-US"/>
              <a:pPr>
                <a:defRPr/>
              </a:pPr>
              <a:t>‹#›</a:t>
            </a:fld>
            <a:endParaRPr lang="en-GB" altLang="en-US"/>
          </a:p>
        </p:txBody>
      </p:sp>
    </p:spTree>
    <p:extLst>
      <p:ext uri="{BB962C8B-B14F-4D97-AF65-F5344CB8AC3E}">
        <p14:creationId xmlns:p14="http://schemas.microsoft.com/office/powerpoint/2010/main" val="5286595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200"/>
            </a:lvl1pPr>
          </a:lstStyle>
          <a:p>
            <a:pPr>
              <a:defRPr/>
            </a:pPr>
            <a:endParaRPr lang="en-US" altLang="en-US"/>
          </a:p>
        </p:txBody>
      </p:sp>
      <p:sp>
        <p:nvSpPr>
          <p:cNvPr id="3075" name="Rectangle 3"/>
          <p:cNvSpPr>
            <a:spLocks noGrp="1" noChangeArrowheads="1"/>
          </p:cNvSpPr>
          <p:nvPr>
            <p:ph type="dt" idx="1"/>
          </p:nvPr>
        </p:nvSpPr>
        <p:spPr bwMode="auto">
          <a:xfrm>
            <a:off x="3852863" y="0"/>
            <a:ext cx="2944812"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200"/>
            </a:lvl1pPr>
          </a:lstStyle>
          <a:p>
            <a:pPr>
              <a:defRPr/>
            </a:pPr>
            <a:endParaRPr lang="en-US" altLang="en-US"/>
          </a:p>
        </p:txBody>
      </p:sp>
      <p:sp>
        <p:nvSpPr>
          <p:cNvPr id="43012"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06463" y="4714875"/>
            <a:ext cx="4984750" cy="44688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9431338"/>
            <a:ext cx="294481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FontTx/>
              <a:buNone/>
              <a:defRPr sz="1200"/>
            </a:lvl1pPr>
          </a:lstStyle>
          <a:p>
            <a:pPr>
              <a:defRPr/>
            </a:pPr>
            <a:endParaRPr lang="en-US" altLang="en-US"/>
          </a:p>
        </p:txBody>
      </p:sp>
      <p:sp>
        <p:nvSpPr>
          <p:cNvPr id="3079" name="Rectangle 7"/>
          <p:cNvSpPr>
            <a:spLocks noGrp="1" noChangeArrowheads="1"/>
          </p:cNvSpPr>
          <p:nvPr>
            <p:ph type="sldNum" sz="quarter" idx="5"/>
          </p:nvPr>
        </p:nvSpPr>
        <p:spPr bwMode="auto">
          <a:xfrm>
            <a:off x="3852863" y="9431338"/>
            <a:ext cx="2944812"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FontTx/>
              <a:buNone/>
              <a:defRPr sz="1200"/>
            </a:lvl1pPr>
          </a:lstStyle>
          <a:p>
            <a:pPr>
              <a:defRPr/>
            </a:pPr>
            <a:fld id="{94B0985A-F724-4C1F-8702-F8B2D310DDAA}" type="slidenum">
              <a:rPr lang="en-US" altLang="en-US"/>
              <a:pPr>
                <a:defRPr/>
              </a:pPr>
              <a:t>‹#›</a:t>
            </a:fld>
            <a:endParaRPr lang="en-US" altLang="en-US"/>
          </a:p>
        </p:txBody>
      </p:sp>
    </p:spTree>
    <p:extLst>
      <p:ext uri="{BB962C8B-B14F-4D97-AF65-F5344CB8AC3E}">
        <p14:creationId xmlns:p14="http://schemas.microsoft.com/office/powerpoint/2010/main" val="42680431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1pPr>
    <a:lvl2pPr marL="457200"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2pPr>
    <a:lvl3pPr marL="914400"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3pPr>
    <a:lvl4pPr marL="1371600"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4pPr>
    <a:lvl5pPr marL="1828800"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7849998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11</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27859377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12</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22613017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13</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22408171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14</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1519099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15</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12970765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16</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40053176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17</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26522978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18</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22999977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19</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21745769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20</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663811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3</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30872014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21</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32749195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22</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21879171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23</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27161472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24</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24296272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25</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33719312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26</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36899643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27</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23497361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28</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26907116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29</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5409016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30</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3771279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4</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19045460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31</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34413688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32</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203386561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33</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352201367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34</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22829971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35</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329204887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36</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33129201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37</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173725563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38</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234973715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39</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1956487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5</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4247718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6</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41778233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7</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14249237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8</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3373950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9</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3055551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10</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917575" y="755650"/>
            <a:ext cx="4964113" cy="3722688"/>
          </a:xfrm>
          <a:ln/>
        </p:spPr>
      </p:sp>
      <p:sp>
        <p:nvSpPr>
          <p:cNvPr id="44036" name="Text Box 4"/>
          <p:cNvSpPr>
            <a:spLocks noGrp="1" noChangeArrowheads="1"/>
          </p:cNvSpPr>
          <p:nvPr>
            <p:ph type="body" idx="1"/>
          </p:nvPr>
        </p:nvSpPr>
        <p:spPr>
          <a:xfrm>
            <a:off x="901700" y="4711700"/>
            <a:ext cx="4991100" cy="4481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extLst>
      <p:ext uri="{BB962C8B-B14F-4D97-AF65-F5344CB8AC3E}">
        <p14:creationId xmlns:p14="http://schemas.microsoft.com/office/powerpoint/2010/main" val="2638143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9092E9D1-A6EF-4292-8262-7BB6150D0DD8}"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1F8548AB-C341-4358-AED7-B912FC7E6295}"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280426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A002DE77-323E-43D6-B71D-A3175BA89129}"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D32D4B8C-4F94-47F1-822C-7F5490CAE014}"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166020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60350"/>
            <a:ext cx="2112962" cy="6121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63538" y="260350"/>
            <a:ext cx="6191250" cy="6121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1140DBD7-1DC0-4E1C-AB37-ABA6E1EC5510}"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FD7BA821-B18B-4C59-A67C-1222A2630A85}"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4040751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86370" name="Rectangle 2"/>
          <p:cNvSpPr>
            <a:spLocks noGrp="1" noChangeArrowheads="1"/>
          </p:cNvSpPr>
          <p:nvPr>
            <p:ph type="ctrTitle"/>
          </p:nvPr>
        </p:nvSpPr>
        <p:spPr>
          <a:xfrm>
            <a:off x="685800" y="2130425"/>
            <a:ext cx="7772400" cy="1470025"/>
          </a:xfrm>
        </p:spPr>
        <p:txBody>
          <a:bodyPr/>
          <a:lstStyle>
            <a:lvl1pPr algn="ctr">
              <a:defRPr sz="4000">
                <a:solidFill>
                  <a:srgbClr val="00529F"/>
                </a:solidFill>
              </a:defRPr>
            </a:lvl1pPr>
          </a:lstStyle>
          <a:p>
            <a:pPr lvl="0"/>
            <a:r>
              <a:rPr lang="en-GB" noProof="0" smtClean="0"/>
              <a:t>Click to edit Master title style</a:t>
            </a:r>
          </a:p>
        </p:txBody>
      </p:sp>
      <p:sp>
        <p:nvSpPr>
          <p:cNvPr id="186371"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rgbClr val="00529F"/>
                </a:solidFill>
              </a:defRPr>
            </a:lvl1pPr>
          </a:lstStyle>
          <a:p>
            <a:pPr lvl="0"/>
            <a:r>
              <a:rPr lang="en-GB" noProof="0" smtClean="0"/>
              <a:t>Click to edit Master subtitle style</a:t>
            </a:r>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7A5898A0-8F0C-4032-AA21-7E344E56D26A}" type="datetime5">
              <a:rPr lang="en-GB" altLang="en-US"/>
              <a:pPr>
                <a:defRPr/>
              </a:pPr>
              <a:t>7-Jan-17</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13717242-EC6D-4F72-A5B8-D988F724AC88}" type="slidenum">
              <a:rPr lang="en-US" altLang="en-US"/>
              <a:pPr>
                <a:defRPr/>
              </a:pPr>
              <a:t>‹#›</a:t>
            </a:fld>
            <a:endParaRPr lang="en-US" altLang="en-US"/>
          </a:p>
        </p:txBody>
      </p:sp>
      <p:sp>
        <p:nvSpPr>
          <p:cNvPr id="6" name="Rectangle 6"/>
          <p:cNvSpPr>
            <a:spLocks noGrp="1" noChangeArrowheads="1"/>
          </p:cNvSpPr>
          <p:nvPr>
            <p:ph type="ftr" sz="quarter" idx="12"/>
          </p:nvPr>
        </p:nvSpPr>
        <p:spPr>
          <a:xfrm>
            <a:off x="1979613" y="6453188"/>
            <a:ext cx="5402262" cy="404812"/>
          </a:xfrm>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11473342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7DEDC758-0B8F-4C6A-A2DA-329B4CCDEF0A}" type="datetime5">
              <a:rPr lang="en-GB" altLang="en-US"/>
              <a:pPr>
                <a:defRPr/>
              </a:pPr>
              <a:t>7-Jan-17</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BE622A56-8F6B-4FD9-87EE-B809B9BDC03D}" type="slidenum">
              <a:rPr lang="en-US" altLang="en-US"/>
              <a:pPr>
                <a:defRPr/>
              </a:pPr>
              <a:t>‹#›</a:t>
            </a:fld>
            <a:endParaRPr lang="en-US" altLang="en-US"/>
          </a:p>
        </p:txBody>
      </p:sp>
      <p:sp>
        <p:nvSpPr>
          <p:cNvPr id="6"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37018178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229598AC-6F76-45AC-89C0-2F91D1CC83D8}" type="datetime5">
              <a:rPr lang="en-GB" altLang="en-US"/>
              <a:pPr>
                <a:defRPr/>
              </a:pPr>
              <a:t>7-Jan-17</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79EEA44F-8AB1-4273-B8F5-742DCD2553AD}" type="slidenum">
              <a:rPr lang="en-US" altLang="en-US"/>
              <a:pPr>
                <a:defRPr/>
              </a:pPr>
              <a:t>‹#›</a:t>
            </a:fld>
            <a:endParaRPr lang="en-US" altLang="en-US"/>
          </a:p>
        </p:txBody>
      </p:sp>
      <p:sp>
        <p:nvSpPr>
          <p:cNvPr id="6"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2633533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39750" y="1341438"/>
            <a:ext cx="4064000" cy="4967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56150" y="1341438"/>
            <a:ext cx="4064000" cy="4967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spcBef>
                <a:spcPct val="20000"/>
              </a:spcBef>
              <a:buFontTx/>
              <a:buChar char="•"/>
              <a:defRPr/>
            </a:lvl1pPr>
          </a:lstStyle>
          <a:p>
            <a:pPr>
              <a:defRPr/>
            </a:pPr>
            <a:fld id="{634A5A11-05EB-4906-ABD1-4A8B8D571178}" type="datetime5">
              <a:rPr lang="en-GB" altLang="en-US"/>
              <a:pPr>
                <a:defRPr/>
              </a:pPr>
              <a:t>7-Jan-17</a:t>
            </a:fld>
            <a:endParaRPr lang="en-US" altLang="en-US"/>
          </a:p>
        </p:txBody>
      </p:sp>
      <p:sp>
        <p:nvSpPr>
          <p:cNvPr id="6" name="Rectangle 5"/>
          <p:cNvSpPr>
            <a:spLocks noGrp="1" noChangeArrowheads="1"/>
          </p:cNvSpPr>
          <p:nvPr>
            <p:ph type="sldNum" sz="quarter" idx="11"/>
          </p:nvPr>
        </p:nvSpPr>
        <p:spPr/>
        <p:txBody>
          <a:bodyPr/>
          <a:lstStyle>
            <a:lvl1pPr>
              <a:spcBef>
                <a:spcPct val="20000"/>
              </a:spcBef>
              <a:buFontTx/>
              <a:buChar char="•"/>
              <a:defRPr/>
            </a:lvl1pPr>
          </a:lstStyle>
          <a:p>
            <a:pPr>
              <a:defRPr/>
            </a:pPr>
            <a:fld id="{8E9579FF-BAAF-41B8-9DFC-6AFD2873D67E}" type="slidenum">
              <a:rPr lang="en-US" altLang="en-US"/>
              <a:pPr>
                <a:defRPr/>
              </a:pPr>
              <a:t>‹#›</a:t>
            </a:fld>
            <a:endParaRPr lang="en-US" altLang="en-US"/>
          </a:p>
        </p:txBody>
      </p:sp>
      <p:sp>
        <p:nvSpPr>
          <p:cNvPr id="7"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16424460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p:txBody>
          <a:bodyPr/>
          <a:lstStyle>
            <a:lvl1pPr>
              <a:spcBef>
                <a:spcPct val="20000"/>
              </a:spcBef>
              <a:buFontTx/>
              <a:buChar char="•"/>
              <a:defRPr/>
            </a:lvl1pPr>
          </a:lstStyle>
          <a:p>
            <a:pPr>
              <a:defRPr/>
            </a:pPr>
            <a:fld id="{B5AFD28B-7FDE-498E-B303-E0EA4900FF28}" type="datetime5">
              <a:rPr lang="en-GB" altLang="en-US"/>
              <a:pPr>
                <a:defRPr/>
              </a:pPr>
              <a:t>7-Jan-17</a:t>
            </a:fld>
            <a:endParaRPr lang="en-US" altLang="en-US"/>
          </a:p>
        </p:txBody>
      </p:sp>
      <p:sp>
        <p:nvSpPr>
          <p:cNvPr id="8" name="Rectangle 5"/>
          <p:cNvSpPr>
            <a:spLocks noGrp="1" noChangeArrowheads="1"/>
          </p:cNvSpPr>
          <p:nvPr>
            <p:ph type="sldNum" sz="quarter" idx="11"/>
          </p:nvPr>
        </p:nvSpPr>
        <p:spPr/>
        <p:txBody>
          <a:bodyPr/>
          <a:lstStyle>
            <a:lvl1pPr>
              <a:spcBef>
                <a:spcPct val="20000"/>
              </a:spcBef>
              <a:buFontTx/>
              <a:buChar char="•"/>
              <a:defRPr/>
            </a:lvl1pPr>
          </a:lstStyle>
          <a:p>
            <a:pPr>
              <a:defRPr/>
            </a:pPr>
            <a:fld id="{356E87BF-1845-4E8C-81B7-FBD77CE936EC}" type="slidenum">
              <a:rPr lang="en-US" altLang="en-US"/>
              <a:pPr>
                <a:defRPr/>
              </a:pPr>
              <a:t>‹#›</a:t>
            </a:fld>
            <a:endParaRPr lang="en-US" altLang="en-US"/>
          </a:p>
        </p:txBody>
      </p:sp>
      <p:sp>
        <p:nvSpPr>
          <p:cNvPr id="9"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11931708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spcBef>
                <a:spcPct val="20000"/>
              </a:spcBef>
              <a:buFontTx/>
              <a:buChar char="•"/>
              <a:defRPr/>
            </a:lvl1pPr>
          </a:lstStyle>
          <a:p>
            <a:pPr>
              <a:defRPr/>
            </a:pPr>
            <a:fld id="{A5D63EA9-D9A8-4CFC-B86F-A2FF6733161B}" type="datetime5">
              <a:rPr lang="en-GB" altLang="en-US"/>
              <a:pPr>
                <a:defRPr/>
              </a:pPr>
              <a:t>7-Jan-17</a:t>
            </a:fld>
            <a:endParaRPr lang="en-US" altLang="en-US"/>
          </a:p>
        </p:txBody>
      </p:sp>
      <p:sp>
        <p:nvSpPr>
          <p:cNvPr id="4" name="Rectangle 5"/>
          <p:cNvSpPr>
            <a:spLocks noGrp="1" noChangeArrowheads="1"/>
          </p:cNvSpPr>
          <p:nvPr>
            <p:ph type="sldNum" sz="quarter" idx="11"/>
          </p:nvPr>
        </p:nvSpPr>
        <p:spPr/>
        <p:txBody>
          <a:bodyPr/>
          <a:lstStyle>
            <a:lvl1pPr>
              <a:spcBef>
                <a:spcPct val="20000"/>
              </a:spcBef>
              <a:buFontTx/>
              <a:buChar char="•"/>
              <a:defRPr/>
            </a:lvl1pPr>
          </a:lstStyle>
          <a:p>
            <a:pPr>
              <a:defRPr/>
            </a:pPr>
            <a:fld id="{255B1BDE-5C19-40DB-8C30-734974078359}" type="slidenum">
              <a:rPr lang="en-US" altLang="en-US"/>
              <a:pPr>
                <a:defRPr/>
              </a:pPr>
              <a:t>‹#›</a:t>
            </a:fld>
            <a:endParaRPr lang="en-US" altLang="en-US"/>
          </a:p>
        </p:txBody>
      </p:sp>
      <p:sp>
        <p:nvSpPr>
          <p:cNvPr id="5"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16348333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spcBef>
                <a:spcPct val="20000"/>
              </a:spcBef>
              <a:buFontTx/>
              <a:buChar char="•"/>
              <a:defRPr/>
            </a:lvl1pPr>
          </a:lstStyle>
          <a:p>
            <a:pPr>
              <a:defRPr/>
            </a:pPr>
            <a:fld id="{96A912C8-57D5-4972-9790-60494BBA625C}" type="datetime5">
              <a:rPr lang="en-GB" altLang="en-US"/>
              <a:pPr>
                <a:defRPr/>
              </a:pPr>
              <a:t>7-Jan-17</a:t>
            </a:fld>
            <a:endParaRPr lang="en-US" altLang="en-US"/>
          </a:p>
        </p:txBody>
      </p:sp>
      <p:sp>
        <p:nvSpPr>
          <p:cNvPr id="3" name="Rectangle 5"/>
          <p:cNvSpPr>
            <a:spLocks noGrp="1" noChangeArrowheads="1"/>
          </p:cNvSpPr>
          <p:nvPr>
            <p:ph type="sldNum" sz="quarter" idx="11"/>
          </p:nvPr>
        </p:nvSpPr>
        <p:spPr/>
        <p:txBody>
          <a:bodyPr/>
          <a:lstStyle>
            <a:lvl1pPr>
              <a:spcBef>
                <a:spcPct val="20000"/>
              </a:spcBef>
              <a:buFontTx/>
              <a:buChar char="•"/>
              <a:defRPr/>
            </a:lvl1pPr>
          </a:lstStyle>
          <a:p>
            <a:pPr>
              <a:defRPr/>
            </a:pPr>
            <a:fld id="{FF5B7D0F-6BBC-4543-BF28-AE320CCA67E5}" type="slidenum">
              <a:rPr lang="en-US" altLang="en-US"/>
              <a:pPr>
                <a:defRPr/>
              </a:pPr>
              <a:t>‹#›</a:t>
            </a:fld>
            <a:endParaRPr lang="en-US" altLang="en-US"/>
          </a:p>
        </p:txBody>
      </p:sp>
      <p:sp>
        <p:nvSpPr>
          <p:cNvPr id="4"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11598802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spcBef>
                <a:spcPct val="20000"/>
              </a:spcBef>
              <a:buFontTx/>
              <a:buChar char="•"/>
              <a:defRPr/>
            </a:lvl1pPr>
          </a:lstStyle>
          <a:p>
            <a:pPr>
              <a:defRPr/>
            </a:pPr>
            <a:fld id="{F1E14889-06BA-4472-ADA5-D00E78559647}" type="datetime5">
              <a:rPr lang="en-GB" altLang="en-US"/>
              <a:pPr>
                <a:defRPr/>
              </a:pPr>
              <a:t>7-Jan-17</a:t>
            </a:fld>
            <a:endParaRPr lang="en-US" altLang="en-US"/>
          </a:p>
        </p:txBody>
      </p:sp>
      <p:sp>
        <p:nvSpPr>
          <p:cNvPr id="6" name="Rectangle 5"/>
          <p:cNvSpPr>
            <a:spLocks noGrp="1" noChangeArrowheads="1"/>
          </p:cNvSpPr>
          <p:nvPr>
            <p:ph type="sldNum" sz="quarter" idx="11"/>
          </p:nvPr>
        </p:nvSpPr>
        <p:spPr/>
        <p:txBody>
          <a:bodyPr/>
          <a:lstStyle>
            <a:lvl1pPr>
              <a:spcBef>
                <a:spcPct val="20000"/>
              </a:spcBef>
              <a:buFontTx/>
              <a:buChar char="•"/>
              <a:defRPr/>
            </a:lvl1pPr>
          </a:lstStyle>
          <a:p>
            <a:pPr>
              <a:defRPr/>
            </a:pPr>
            <a:fld id="{D0B9D18A-3373-45F0-8B79-FF0A707595FD}" type="slidenum">
              <a:rPr lang="en-US" altLang="en-US"/>
              <a:pPr>
                <a:defRPr/>
              </a:pPr>
              <a:t>‹#›</a:t>
            </a:fld>
            <a:endParaRPr lang="en-US" altLang="en-US"/>
          </a:p>
        </p:txBody>
      </p:sp>
      <p:sp>
        <p:nvSpPr>
          <p:cNvPr id="7"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3032539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EAE4D73C-31ED-4CE9-B9EF-48035AF2F26C}"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98AC72AE-BB05-4A05-8BE9-7B9303C5A5E6}"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19452595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spcBef>
                <a:spcPct val="20000"/>
              </a:spcBef>
              <a:buFontTx/>
              <a:buChar char="•"/>
              <a:defRPr/>
            </a:lvl1pPr>
          </a:lstStyle>
          <a:p>
            <a:pPr>
              <a:defRPr/>
            </a:pPr>
            <a:fld id="{0DDB8C8E-55A4-4C51-AE40-4C301B9B8E77}" type="datetime5">
              <a:rPr lang="en-GB" altLang="en-US"/>
              <a:pPr>
                <a:defRPr/>
              </a:pPr>
              <a:t>7-Jan-17</a:t>
            </a:fld>
            <a:endParaRPr lang="en-US" altLang="en-US"/>
          </a:p>
        </p:txBody>
      </p:sp>
      <p:sp>
        <p:nvSpPr>
          <p:cNvPr id="6" name="Rectangle 5"/>
          <p:cNvSpPr>
            <a:spLocks noGrp="1" noChangeArrowheads="1"/>
          </p:cNvSpPr>
          <p:nvPr>
            <p:ph type="sldNum" sz="quarter" idx="11"/>
          </p:nvPr>
        </p:nvSpPr>
        <p:spPr/>
        <p:txBody>
          <a:bodyPr/>
          <a:lstStyle>
            <a:lvl1pPr>
              <a:spcBef>
                <a:spcPct val="20000"/>
              </a:spcBef>
              <a:buFontTx/>
              <a:buChar char="•"/>
              <a:defRPr/>
            </a:lvl1pPr>
          </a:lstStyle>
          <a:p>
            <a:pPr>
              <a:defRPr/>
            </a:pPr>
            <a:fld id="{3551B516-6AF9-4E20-A37D-DCE183EFE414}" type="slidenum">
              <a:rPr lang="en-US" altLang="en-US"/>
              <a:pPr>
                <a:defRPr/>
              </a:pPr>
              <a:t>‹#›</a:t>
            </a:fld>
            <a:endParaRPr lang="en-US" altLang="en-US"/>
          </a:p>
        </p:txBody>
      </p:sp>
      <p:sp>
        <p:nvSpPr>
          <p:cNvPr id="7"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25509833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DFF2D357-9111-4BFA-9E3A-00FF2BF7EBE4}" type="datetime5">
              <a:rPr lang="en-GB" altLang="en-US"/>
              <a:pPr>
                <a:defRPr/>
              </a:pPr>
              <a:t>7-Jan-17</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56530EDC-9330-450A-86D1-89BB2FAEAB13}" type="slidenum">
              <a:rPr lang="en-US" altLang="en-US"/>
              <a:pPr>
                <a:defRPr/>
              </a:pPr>
              <a:t>‹#›</a:t>
            </a:fld>
            <a:endParaRPr lang="en-US" altLang="en-US"/>
          </a:p>
        </p:txBody>
      </p:sp>
      <p:sp>
        <p:nvSpPr>
          <p:cNvPr id="6"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31603579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0050" y="549275"/>
            <a:ext cx="2070100" cy="57594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39750" y="549275"/>
            <a:ext cx="6057900" cy="5759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B25C0280-CB10-4F14-874C-DA55019F6366}" type="datetime5">
              <a:rPr lang="en-GB" altLang="en-US"/>
              <a:pPr>
                <a:defRPr/>
              </a:pPr>
              <a:t>7-Jan-17</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29F1D1E7-0399-43D3-8EBE-86C21847891C}" type="slidenum">
              <a:rPr lang="en-US" altLang="en-US"/>
              <a:pPr>
                <a:defRPr/>
              </a:pPr>
              <a:t>‹#›</a:t>
            </a:fld>
            <a:endParaRPr lang="en-US" altLang="en-US"/>
          </a:p>
        </p:txBody>
      </p:sp>
      <p:sp>
        <p:nvSpPr>
          <p:cNvPr id="6"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41856521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9750" y="549275"/>
            <a:ext cx="8280400" cy="574675"/>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539750" y="1341438"/>
            <a:ext cx="8280400" cy="4967287"/>
          </a:xfrm>
        </p:spPr>
        <p:txBody>
          <a:bodyPr/>
          <a:lstStyle/>
          <a:p>
            <a:pPr lvl="0"/>
            <a:endParaRPr lang="en-GB" noProof="0" smtClean="0"/>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9CBF7AF3-6885-4C24-850B-851526D6F5E4}" type="datetime5">
              <a:rPr lang="en-GB" altLang="en-US"/>
              <a:pPr>
                <a:defRPr/>
              </a:pPr>
              <a:t>7-Jan-17</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91E4876F-A7D9-49E0-8EF8-D7F28FE8E33D}" type="slidenum">
              <a:rPr lang="en-US" altLang="en-US"/>
              <a:pPr>
                <a:defRPr/>
              </a:pPr>
              <a:t>‹#›</a:t>
            </a:fld>
            <a:endParaRPr lang="en-US" altLang="en-US"/>
          </a:p>
        </p:txBody>
      </p:sp>
      <p:sp>
        <p:nvSpPr>
          <p:cNvPr id="6"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12806920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9750" y="549275"/>
            <a:ext cx="8280400" cy="57467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539750" y="1341438"/>
            <a:ext cx="4064000" cy="4967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56150" y="1341438"/>
            <a:ext cx="4064000" cy="4967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spcBef>
                <a:spcPct val="20000"/>
              </a:spcBef>
              <a:buFontTx/>
              <a:buChar char="•"/>
              <a:defRPr/>
            </a:lvl1pPr>
          </a:lstStyle>
          <a:p>
            <a:pPr>
              <a:defRPr/>
            </a:pPr>
            <a:fld id="{631F1BAE-A936-4A20-98FF-474BF76810E4}" type="datetime5">
              <a:rPr lang="en-GB" altLang="en-US"/>
              <a:pPr>
                <a:defRPr/>
              </a:pPr>
              <a:t>7-Jan-17</a:t>
            </a:fld>
            <a:endParaRPr lang="en-US" altLang="en-US"/>
          </a:p>
        </p:txBody>
      </p:sp>
      <p:sp>
        <p:nvSpPr>
          <p:cNvPr id="6" name="Rectangle 5"/>
          <p:cNvSpPr>
            <a:spLocks noGrp="1" noChangeArrowheads="1"/>
          </p:cNvSpPr>
          <p:nvPr>
            <p:ph type="sldNum" sz="quarter" idx="11"/>
          </p:nvPr>
        </p:nvSpPr>
        <p:spPr/>
        <p:txBody>
          <a:bodyPr/>
          <a:lstStyle>
            <a:lvl1pPr>
              <a:spcBef>
                <a:spcPct val="20000"/>
              </a:spcBef>
              <a:buFontTx/>
              <a:buChar char="•"/>
              <a:defRPr/>
            </a:lvl1pPr>
          </a:lstStyle>
          <a:p>
            <a:pPr>
              <a:defRPr/>
            </a:pPr>
            <a:fld id="{1C8C69B7-50F1-4480-B88A-7920DA8AB1DC}" type="slidenum">
              <a:rPr lang="en-US" altLang="en-US"/>
              <a:pPr>
                <a:defRPr/>
              </a:pPr>
              <a:t>‹#›</a:t>
            </a:fld>
            <a:endParaRPr lang="en-US" altLang="en-US"/>
          </a:p>
        </p:txBody>
      </p:sp>
      <p:sp>
        <p:nvSpPr>
          <p:cNvPr id="7"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p14="http://schemas.microsoft.com/office/powerpoint/2010/main" val="993742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785B7560-4439-4397-ACD4-E5AEBCF28613}"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E4F6577F-BE0D-412F-9C22-357E00AB8B06}"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488486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B583CE0E-6996-4FAE-8C01-132CD735F493}"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AD092917-F4AA-426D-AA55-3B832CEFFEAC}"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15017731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18C4F315-D559-41DB-8FBB-C021DCEDDA35}"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88566952-6FB1-4764-ACC7-67DB3C5DDED2}"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26576867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63538" y="1125538"/>
            <a:ext cx="4151312"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67250" y="1125538"/>
            <a:ext cx="4152900"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3C808A25-FA9E-4C93-BA23-8DB20DAD3409}" type="datetime5">
              <a:rPr lang="en-GB" altLang="en-US"/>
              <a:pPr>
                <a:defRPr/>
              </a:pPr>
              <a:t>7-Jan-17</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09542C09-2AAF-46AF-A51B-A881CFD2B0A9}"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18700143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1950EDEE-55E7-44B4-B6E3-CDB0FD45489F}" type="datetime5">
              <a:rPr lang="en-GB" altLang="en-US"/>
              <a:pPr>
                <a:defRPr/>
              </a:pPr>
              <a:t>7-Jan-17</a:t>
            </a:fld>
            <a:endParaRPr lang="en-GB" altLang="en-US"/>
          </a:p>
        </p:txBody>
      </p:sp>
      <p:sp>
        <p:nvSpPr>
          <p:cNvPr id="8" name="Rectangle 6"/>
          <p:cNvSpPr>
            <a:spLocks noGrp="1" noChangeArrowheads="1"/>
          </p:cNvSpPr>
          <p:nvPr>
            <p:ph type="sldNum" sz="quarter" idx="11"/>
          </p:nvPr>
        </p:nvSpPr>
        <p:spPr>
          <a:ln/>
        </p:spPr>
        <p:txBody>
          <a:bodyPr/>
          <a:lstStyle>
            <a:lvl1pPr>
              <a:defRPr/>
            </a:lvl1pPr>
          </a:lstStyle>
          <a:p>
            <a:pPr>
              <a:defRPr/>
            </a:pPr>
            <a:fld id="{1A9FE214-46CD-4710-8CD6-6B01A931D67E}" type="slidenum">
              <a:rPr lang="en-US" altLang="en-US"/>
              <a:pPr>
                <a:defRPr/>
              </a:pPr>
              <a:t>‹#›</a:t>
            </a:fld>
            <a:endParaRPr lang="en-US" altLang="en-US"/>
          </a:p>
        </p:txBody>
      </p:sp>
      <p:sp>
        <p:nvSpPr>
          <p:cNvPr id="9"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674479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F1100B1B-920F-49BA-9CB1-17F16910FCBF}"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A949B3E3-8DDB-4864-A6A8-A14E791E2B7B}"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41537071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2C6C5330-A183-4099-B658-93FC501E31D2}" type="datetime5">
              <a:rPr lang="en-GB" altLang="en-US"/>
              <a:pPr>
                <a:defRPr/>
              </a:pPr>
              <a:t>7-Jan-17</a:t>
            </a:fld>
            <a:endParaRPr lang="en-GB" altLang="en-US"/>
          </a:p>
        </p:txBody>
      </p:sp>
      <p:sp>
        <p:nvSpPr>
          <p:cNvPr id="4" name="Rectangle 6"/>
          <p:cNvSpPr>
            <a:spLocks noGrp="1" noChangeArrowheads="1"/>
          </p:cNvSpPr>
          <p:nvPr>
            <p:ph type="sldNum" sz="quarter" idx="11"/>
          </p:nvPr>
        </p:nvSpPr>
        <p:spPr>
          <a:ln/>
        </p:spPr>
        <p:txBody>
          <a:bodyPr/>
          <a:lstStyle>
            <a:lvl1pPr>
              <a:defRPr/>
            </a:lvl1pPr>
          </a:lstStyle>
          <a:p>
            <a:pPr>
              <a:defRPr/>
            </a:pPr>
            <a:fld id="{E8EB2F0A-7DF4-48B5-A0EE-A379F5F487AD}" type="slidenum">
              <a:rPr lang="en-US" altLang="en-US"/>
              <a:pPr>
                <a:defRPr/>
              </a:pPr>
              <a:t>‹#›</a:t>
            </a:fld>
            <a:endParaRPr lang="en-US" altLang="en-US"/>
          </a:p>
        </p:txBody>
      </p:sp>
      <p:sp>
        <p:nvSpPr>
          <p:cNvPr id="5"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7352135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EA04803-17D3-4203-9245-25EC78A953A7}" type="datetime5">
              <a:rPr lang="en-GB" altLang="en-US"/>
              <a:pPr>
                <a:defRPr/>
              </a:pPr>
              <a:t>7-Jan-17</a:t>
            </a:fld>
            <a:endParaRPr lang="en-GB" altLang="en-US"/>
          </a:p>
        </p:txBody>
      </p:sp>
      <p:sp>
        <p:nvSpPr>
          <p:cNvPr id="3" name="Rectangle 6"/>
          <p:cNvSpPr>
            <a:spLocks noGrp="1" noChangeArrowheads="1"/>
          </p:cNvSpPr>
          <p:nvPr>
            <p:ph type="sldNum" sz="quarter" idx="11"/>
          </p:nvPr>
        </p:nvSpPr>
        <p:spPr>
          <a:ln/>
        </p:spPr>
        <p:txBody>
          <a:bodyPr/>
          <a:lstStyle>
            <a:lvl1pPr>
              <a:defRPr/>
            </a:lvl1pPr>
          </a:lstStyle>
          <a:p>
            <a:pPr>
              <a:defRPr/>
            </a:pPr>
            <a:fld id="{68742846-2C40-4F36-A0E3-648CBF1DA534}" type="slidenum">
              <a:rPr lang="en-US" altLang="en-US"/>
              <a:pPr>
                <a:defRPr/>
              </a:pPr>
              <a:t>‹#›</a:t>
            </a:fld>
            <a:endParaRPr lang="en-US" altLang="en-US"/>
          </a:p>
        </p:txBody>
      </p:sp>
      <p:sp>
        <p:nvSpPr>
          <p:cNvPr id="4"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17046520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B30D9E9-566B-4B28-91A2-045602ACC840}" type="datetime5">
              <a:rPr lang="en-GB" altLang="en-US"/>
              <a:pPr>
                <a:defRPr/>
              </a:pPr>
              <a:t>7-Jan-17</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E3790F4D-2E9E-48FD-AFE2-365FB53A82CC}"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28809007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6D6090A-7973-437E-8E8B-76A559ED9F60}" type="datetime5">
              <a:rPr lang="en-GB" altLang="en-US"/>
              <a:pPr>
                <a:defRPr/>
              </a:pPr>
              <a:t>7-Jan-17</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A22296DA-1679-4A09-B04F-B2D042674AFD}"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78056022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92A82A9F-6E59-4040-B520-CD8C8CBC169C}"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11C618B5-8776-4AC6-B8C4-92065991BDC3}"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34689031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60350"/>
            <a:ext cx="2112962" cy="6121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63538" y="260350"/>
            <a:ext cx="6191250" cy="6121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33EA639B-CB36-480F-BE1D-EA1AF9C163BE}"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87BBBCCF-C0F5-42D3-83FA-6943113B2002}"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83105643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86DFCB01-BADE-40FE-B4E2-C6C7BE5DEFD0}"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A1C8A776-DEED-47E0-A597-AC1239F1FADE}"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154964103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6E091B6E-2AF2-4EA4-B42E-BE47F54F126E}"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02198AE6-680C-4A9C-B338-06ED5CD77705}"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241395868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BD6DB9DA-1101-4B51-8EEE-F17DCCF9224C}"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63FD9B8C-848C-4810-8032-D922F58E9008}"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4683564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63538" y="1125538"/>
            <a:ext cx="4151312"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67250" y="1125538"/>
            <a:ext cx="4152900"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0E8C0E44-D817-46EF-8324-29AC9D4D1845}" type="datetime5">
              <a:rPr lang="en-GB" altLang="en-US"/>
              <a:pPr>
                <a:defRPr/>
              </a:pPr>
              <a:t>7-Jan-17</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B68F2683-B2A7-416D-82BC-CBF8A69F38B6}"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48554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63538" y="1125538"/>
            <a:ext cx="4151312"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67250" y="1125538"/>
            <a:ext cx="4152900"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0D7779E9-5674-4723-9393-45B599EB87B7}" type="datetime5">
              <a:rPr lang="en-GB" altLang="en-US"/>
              <a:pPr>
                <a:defRPr/>
              </a:pPr>
              <a:t>7-Jan-17</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1D65D622-4CD9-4986-AE02-40030B075AA5}"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39387982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6EC98CF0-8E1A-4C18-A73A-C9C07276A79B}" type="datetime5">
              <a:rPr lang="en-GB" altLang="en-US"/>
              <a:pPr>
                <a:defRPr/>
              </a:pPr>
              <a:t>7-Jan-17</a:t>
            </a:fld>
            <a:endParaRPr lang="en-GB" altLang="en-US"/>
          </a:p>
        </p:txBody>
      </p:sp>
      <p:sp>
        <p:nvSpPr>
          <p:cNvPr id="8" name="Rectangle 6"/>
          <p:cNvSpPr>
            <a:spLocks noGrp="1" noChangeArrowheads="1"/>
          </p:cNvSpPr>
          <p:nvPr>
            <p:ph type="sldNum" sz="quarter" idx="11"/>
          </p:nvPr>
        </p:nvSpPr>
        <p:spPr>
          <a:ln/>
        </p:spPr>
        <p:txBody>
          <a:bodyPr/>
          <a:lstStyle>
            <a:lvl1pPr>
              <a:defRPr/>
            </a:lvl1pPr>
          </a:lstStyle>
          <a:p>
            <a:pPr>
              <a:defRPr/>
            </a:pPr>
            <a:fld id="{24FC69EC-DEC7-44F9-81A1-83E083F0B261}" type="slidenum">
              <a:rPr lang="en-US" altLang="en-US"/>
              <a:pPr>
                <a:defRPr/>
              </a:pPr>
              <a:t>‹#›</a:t>
            </a:fld>
            <a:endParaRPr lang="en-US" altLang="en-US"/>
          </a:p>
        </p:txBody>
      </p:sp>
      <p:sp>
        <p:nvSpPr>
          <p:cNvPr id="9"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85168391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A0D46F1C-877B-42F0-9253-96E810CEFD8E}" type="datetime5">
              <a:rPr lang="en-GB" altLang="en-US"/>
              <a:pPr>
                <a:defRPr/>
              </a:pPr>
              <a:t>7-Jan-17</a:t>
            </a:fld>
            <a:endParaRPr lang="en-GB" altLang="en-US"/>
          </a:p>
        </p:txBody>
      </p:sp>
      <p:sp>
        <p:nvSpPr>
          <p:cNvPr id="4" name="Rectangle 6"/>
          <p:cNvSpPr>
            <a:spLocks noGrp="1" noChangeArrowheads="1"/>
          </p:cNvSpPr>
          <p:nvPr>
            <p:ph type="sldNum" sz="quarter" idx="11"/>
          </p:nvPr>
        </p:nvSpPr>
        <p:spPr>
          <a:ln/>
        </p:spPr>
        <p:txBody>
          <a:bodyPr/>
          <a:lstStyle>
            <a:lvl1pPr>
              <a:defRPr/>
            </a:lvl1pPr>
          </a:lstStyle>
          <a:p>
            <a:pPr>
              <a:defRPr/>
            </a:pPr>
            <a:fld id="{2E897132-83BB-46F1-804E-8505D40CA306}" type="slidenum">
              <a:rPr lang="en-US" altLang="en-US"/>
              <a:pPr>
                <a:defRPr/>
              </a:pPr>
              <a:t>‹#›</a:t>
            </a:fld>
            <a:endParaRPr lang="en-US" altLang="en-US"/>
          </a:p>
        </p:txBody>
      </p:sp>
      <p:sp>
        <p:nvSpPr>
          <p:cNvPr id="5"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63868591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6CF48CF-5687-449C-B681-04CECAB50D56}" type="datetime5">
              <a:rPr lang="en-GB" altLang="en-US"/>
              <a:pPr>
                <a:defRPr/>
              </a:pPr>
              <a:t>7-Jan-17</a:t>
            </a:fld>
            <a:endParaRPr lang="en-GB" altLang="en-US"/>
          </a:p>
        </p:txBody>
      </p:sp>
      <p:sp>
        <p:nvSpPr>
          <p:cNvPr id="3" name="Rectangle 6"/>
          <p:cNvSpPr>
            <a:spLocks noGrp="1" noChangeArrowheads="1"/>
          </p:cNvSpPr>
          <p:nvPr>
            <p:ph type="sldNum" sz="quarter" idx="11"/>
          </p:nvPr>
        </p:nvSpPr>
        <p:spPr>
          <a:ln/>
        </p:spPr>
        <p:txBody>
          <a:bodyPr/>
          <a:lstStyle>
            <a:lvl1pPr>
              <a:defRPr/>
            </a:lvl1pPr>
          </a:lstStyle>
          <a:p>
            <a:pPr>
              <a:defRPr/>
            </a:pPr>
            <a:fld id="{3E010CF7-6C49-4071-B1F8-C737668BCB14}" type="slidenum">
              <a:rPr lang="en-US" altLang="en-US"/>
              <a:pPr>
                <a:defRPr/>
              </a:pPr>
              <a:t>‹#›</a:t>
            </a:fld>
            <a:endParaRPr lang="en-US" altLang="en-US"/>
          </a:p>
        </p:txBody>
      </p:sp>
      <p:sp>
        <p:nvSpPr>
          <p:cNvPr id="4"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415291775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3CADAD5-DCE7-4335-B5B8-1D8DCCB8EF9F}" type="datetime5">
              <a:rPr lang="en-GB" altLang="en-US"/>
              <a:pPr>
                <a:defRPr/>
              </a:pPr>
              <a:t>7-Jan-17</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851080EB-D230-4BE7-8581-41398E3BB93D}"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81953766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DD1B22B-7BE2-4E88-90E9-13E0915DE852}" type="datetime5">
              <a:rPr lang="en-GB" altLang="en-US"/>
              <a:pPr>
                <a:defRPr/>
              </a:pPr>
              <a:t>7-Jan-17</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36BC04D2-4AA0-448F-9ECE-7953C511E445}"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44636485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DD391775-5977-4347-844E-BA81D23E9E31}"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91A6D4D4-37EE-4716-8623-149CFB10D55B}"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26751708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60350"/>
            <a:ext cx="2112962" cy="6121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63538" y="260350"/>
            <a:ext cx="6191250" cy="6121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A2AF41FD-79C3-4F2B-B8C0-C4FD5C7F28F7}" type="datetime5">
              <a:rPr lang="en-GB" altLang="en-US"/>
              <a:pPr>
                <a:defRPr/>
              </a:pPr>
              <a:t>7-Jan-17</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E1762BB4-44B4-464C-B3F6-CAFCF7908C16}"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232822767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smtClean="0"/>
              <a:t>Click to edit Master title style</a:t>
            </a:r>
            <a:endParaRPr lang="en-GB"/>
          </a:p>
        </p:txBody>
      </p:sp>
      <p:sp>
        <p:nvSpPr>
          <p:cNvPr id="3" name="Date Placeholder 5"/>
          <p:cNvSpPr>
            <a:spLocks noGrp="1"/>
          </p:cNvSpPr>
          <p:nvPr>
            <p:ph type="dt" sz="half" idx="10"/>
          </p:nvPr>
        </p:nvSpPr>
        <p:spPr/>
        <p:txBody>
          <a:bodyPr/>
          <a:lstStyle>
            <a:lvl1pPr eaLnBrk="0" hangingPunct="0">
              <a:spcBef>
                <a:spcPct val="20000"/>
              </a:spcBef>
              <a:buFontTx/>
              <a:buChar char="•"/>
              <a:defRPr>
                <a:latin typeface="Arial" pitchFamily="34" charset="0"/>
              </a:defRPr>
            </a:lvl1pPr>
          </a:lstStyle>
          <a:p>
            <a:pPr>
              <a:defRPr/>
            </a:pPr>
            <a:fld id="{7FD69642-1A1B-4EC0-932D-D2AC7715476B}" type="datetime1">
              <a:rPr lang="en-GB"/>
              <a:pPr>
                <a:defRPr/>
              </a:pPr>
              <a:t>07/01/2017</a:t>
            </a:fld>
            <a:r>
              <a:rPr lang="en-US"/>
              <a:t>28/02/2013</a:t>
            </a:r>
          </a:p>
        </p:txBody>
      </p:sp>
      <p:sp>
        <p:nvSpPr>
          <p:cNvPr id="4" name="Footer Placeholder 6"/>
          <p:cNvSpPr>
            <a:spLocks noGrp="1"/>
          </p:cNvSpPr>
          <p:nvPr>
            <p:ph type="ftr" sz="quarter" idx="11"/>
          </p:nvPr>
        </p:nvSpPr>
        <p:spPr/>
        <p:txBody>
          <a:bodyPr/>
          <a:lstStyle>
            <a:lvl1pPr eaLnBrk="0" hangingPunct="0">
              <a:spcBef>
                <a:spcPct val="20000"/>
              </a:spcBef>
              <a:buFontTx/>
              <a:buChar char="•"/>
              <a:defRPr>
                <a:latin typeface="Arial" pitchFamily="34" charset="0"/>
              </a:defRPr>
            </a:lvl1pPr>
          </a:lstStyle>
          <a:p>
            <a:pPr>
              <a:defRPr/>
            </a:pPr>
            <a:r>
              <a:rPr lang="en-GB"/>
              <a:t>European Investment Bank</a:t>
            </a:r>
          </a:p>
        </p:txBody>
      </p:sp>
      <p:sp>
        <p:nvSpPr>
          <p:cNvPr id="5" name="Slide Number Placeholder 7"/>
          <p:cNvSpPr>
            <a:spLocks noGrp="1"/>
          </p:cNvSpPr>
          <p:nvPr>
            <p:ph type="sldNum" sz="quarter" idx="12"/>
          </p:nvPr>
        </p:nvSpPr>
        <p:spPr/>
        <p:txBody>
          <a:bodyPr/>
          <a:lstStyle>
            <a:lvl1pPr eaLnBrk="0" hangingPunct="0">
              <a:defRPr/>
            </a:lvl1pPr>
          </a:lstStyle>
          <a:p>
            <a:pPr>
              <a:defRPr/>
            </a:pPr>
            <a:fld id="{7D0FDEE1-2333-4F98-B637-15BE91987B09}" type="slidenum">
              <a:rPr lang="en-US" altLang="en-US"/>
              <a:pPr>
                <a:defRPr/>
              </a:pPr>
              <a:t>‹#›</a:t>
            </a:fld>
            <a:endParaRPr lang="en-US" altLang="en-US"/>
          </a:p>
        </p:txBody>
      </p:sp>
    </p:spTree>
    <p:extLst>
      <p:ext uri="{BB962C8B-B14F-4D97-AF65-F5344CB8AC3E}">
        <p14:creationId xmlns:p14="http://schemas.microsoft.com/office/powerpoint/2010/main" val="29816314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sz="2200" b="0" i="0" baseline="0"/>
            </a:lvl1pPr>
            <a:lvl2pPr>
              <a:defRPr sz="2000"/>
            </a:lvl2pPr>
            <a:lvl3pPr>
              <a:defRPr sz="18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6"/>
          <p:cNvSpPr>
            <a:spLocks noGrp="1"/>
          </p:cNvSpPr>
          <p:nvPr>
            <p:ph type="dt" sz="half" idx="10"/>
          </p:nvPr>
        </p:nvSpPr>
        <p:spPr/>
        <p:txBody>
          <a:bodyPr/>
          <a:lstStyle>
            <a:lvl1pPr eaLnBrk="0" hangingPunct="0">
              <a:spcBef>
                <a:spcPct val="20000"/>
              </a:spcBef>
              <a:buFontTx/>
              <a:buChar char="•"/>
              <a:defRPr>
                <a:latin typeface="Arial" pitchFamily="34" charset="0"/>
              </a:defRPr>
            </a:lvl1pPr>
          </a:lstStyle>
          <a:p>
            <a:pPr>
              <a:defRPr/>
            </a:pPr>
            <a:fld id="{BA42A731-06B2-4803-ACC7-D017D89D5271}" type="datetime1">
              <a:rPr lang="en-GB"/>
              <a:pPr>
                <a:defRPr/>
              </a:pPr>
              <a:t>07/01/2017</a:t>
            </a:fld>
            <a:r>
              <a:rPr lang="en-US"/>
              <a:t>28/02/2013</a:t>
            </a:r>
          </a:p>
        </p:txBody>
      </p:sp>
      <p:sp>
        <p:nvSpPr>
          <p:cNvPr id="5" name="Footer Placeholder 7"/>
          <p:cNvSpPr>
            <a:spLocks noGrp="1"/>
          </p:cNvSpPr>
          <p:nvPr>
            <p:ph type="ftr" sz="quarter" idx="11"/>
          </p:nvPr>
        </p:nvSpPr>
        <p:spPr/>
        <p:txBody>
          <a:bodyPr/>
          <a:lstStyle>
            <a:lvl1pPr eaLnBrk="0" hangingPunct="0">
              <a:spcBef>
                <a:spcPct val="20000"/>
              </a:spcBef>
              <a:buFontTx/>
              <a:buChar char="•"/>
              <a:defRPr>
                <a:latin typeface="Arial" pitchFamily="34" charset="0"/>
              </a:defRPr>
            </a:lvl1pPr>
          </a:lstStyle>
          <a:p>
            <a:pPr>
              <a:defRPr/>
            </a:pPr>
            <a:r>
              <a:rPr lang="en-GB"/>
              <a:t>European Investment Bank</a:t>
            </a:r>
          </a:p>
        </p:txBody>
      </p:sp>
      <p:sp>
        <p:nvSpPr>
          <p:cNvPr id="6" name="Slide Number Placeholder 8"/>
          <p:cNvSpPr>
            <a:spLocks noGrp="1"/>
          </p:cNvSpPr>
          <p:nvPr>
            <p:ph type="sldNum" sz="quarter" idx="12"/>
          </p:nvPr>
        </p:nvSpPr>
        <p:spPr/>
        <p:txBody>
          <a:bodyPr/>
          <a:lstStyle>
            <a:lvl1pPr eaLnBrk="0" hangingPunct="0">
              <a:defRPr/>
            </a:lvl1pPr>
          </a:lstStyle>
          <a:p>
            <a:pPr>
              <a:defRPr/>
            </a:pPr>
            <a:fld id="{A2F52223-7730-45F4-B793-5BD4A3ED7E46}" type="slidenum">
              <a:rPr lang="en-US" altLang="en-US"/>
              <a:pPr>
                <a:defRPr/>
              </a:pPr>
              <a:t>‹#›</a:t>
            </a:fld>
            <a:endParaRPr lang="en-US" altLang="en-US"/>
          </a:p>
        </p:txBody>
      </p:sp>
    </p:spTree>
    <p:extLst>
      <p:ext uri="{BB962C8B-B14F-4D97-AF65-F5344CB8AC3E}">
        <p14:creationId xmlns:p14="http://schemas.microsoft.com/office/powerpoint/2010/main" val="4756587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4"/>
          <p:cNvSpPr>
            <a:spLocks noGrp="1"/>
          </p:cNvSpPr>
          <p:nvPr>
            <p:ph type="dt" sz="half" idx="10"/>
          </p:nvPr>
        </p:nvSpPr>
        <p:spPr/>
        <p:txBody>
          <a:bodyPr/>
          <a:lstStyle>
            <a:lvl1pPr eaLnBrk="0" hangingPunct="0">
              <a:spcBef>
                <a:spcPct val="20000"/>
              </a:spcBef>
              <a:buFontTx/>
              <a:buChar char="•"/>
              <a:defRPr>
                <a:latin typeface="Arial" pitchFamily="34" charset="0"/>
              </a:defRPr>
            </a:lvl1pPr>
          </a:lstStyle>
          <a:p>
            <a:pPr>
              <a:defRPr/>
            </a:pPr>
            <a:fld id="{BCA63E50-659E-4A58-9A8B-249FA7D141EF}" type="datetime1">
              <a:rPr lang="en-GB"/>
              <a:pPr>
                <a:defRPr/>
              </a:pPr>
              <a:t>07/01/2017</a:t>
            </a:fld>
            <a:r>
              <a:rPr lang="en-US"/>
              <a:t>28/02/2013</a:t>
            </a:r>
          </a:p>
        </p:txBody>
      </p:sp>
      <p:sp>
        <p:nvSpPr>
          <p:cNvPr id="3" name="Footer Placeholder 5"/>
          <p:cNvSpPr>
            <a:spLocks noGrp="1"/>
          </p:cNvSpPr>
          <p:nvPr>
            <p:ph type="ftr" sz="quarter" idx="11"/>
          </p:nvPr>
        </p:nvSpPr>
        <p:spPr/>
        <p:txBody>
          <a:bodyPr/>
          <a:lstStyle>
            <a:lvl1pPr eaLnBrk="0" hangingPunct="0">
              <a:spcBef>
                <a:spcPct val="20000"/>
              </a:spcBef>
              <a:buFontTx/>
              <a:buChar char="•"/>
              <a:defRPr>
                <a:latin typeface="Arial" pitchFamily="34" charset="0"/>
              </a:defRPr>
            </a:lvl1pPr>
          </a:lstStyle>
          <a:p>
            <a:pPr>
              <a:defRPr/>
            </a:pPr>
            <a:r>
              <a:rPr lang="en-GB"/>
              <a:t>European Investment Bank</a:t>
            </a:r>
          </a:p>
        </p:txBody>
      </p:sp>
      <p:sp>
        <p:nvSpPr>
          <p:cNvPr id="4" name="Slide Number Placeholder 6"/>
          <p:cNvSpPr>
            <a:spLocks noGrp="1"/>
          </p:cNvSpPr>
          <p:nvPr>
            <p:ph type="sldNum" sz="quarter" idx="12"/>
          </p:nvPr>
        </p:nvSpPr>
        <p:spPr/>
        <p:txBody>
          <a:bodyPr/>
          <a:lstStyle>
            <a:lvl1pPr eaLnBrk="0" hangingPunct="0">
              <a:defRPr/>
            </a:lvl1pPr>
          </a:lstStyle>
          <a:p>
            <a:pPr>
              <a:defRPr/>
            </a:pPr>
            <a:fld id="{9EFC061F-167B-4E80-B532-E8D018E57D54}" type="slidenum">
              <a:rPr lang="en-US" altLang="en-US"/>
              <a:pPr>
                <a:defRPr/>
              </a:pPr>
              <a:t>‹#›</a:t>
            </a:fld>
            <a:endParaRPr lang="en-US" altLang="en-US"/>
          </a:p>
        </p:txBody>
      </p:sp>
    </p:spTree>
    <p:extLst>
      <p:ext uri="{BB962C8B-B14F-4D97-AF65-F5344CB8AC3E}">
        <p14:creationId xmlns:p14="http://schemas.microsoft.com/office/powerpoint/2010/main" val="366260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7D4F2D34-FEB9-4934-BE87-CA4492048531}" type="datetime5">
              <a:rPr lang="en-GB" altLang="en-US"/>
              <a:pPr>
                <a:defRPr/>
              </a:pPr>
              <a:t>7-Jan-17</a:t>
            </a:fld>
            <a:endParaRPr lang="en-GB" altLang="en-US"/>
          </a:p>
        </p:txBody>
      </p:sp>
      <p:sp>
        <p:nvSpPr>
          <p:cNvPr id="8" name="Rectangle 6"/>
          <p:cNvSpPr>
            <a:spLocks noGrp="1" noChangeArrowheads="1"/>
          </p:cNvSpPr>
          <p:nvPr>
            <p:ph type="sldNum" sz="quarter" idx="11"/>
          </p:nvPr>
        </p:nvSpPr>
        <p:spPr>
          <a:ln/>
        </p:spPr>
        <p:txBody>
          <a:bodyPr/>
          <a:lstStyle>
            <a:lvl1pPr>
              <a:defRPr/>
            </a:lvl1pPr>
          </a:lstStyle>
          <a:p>
            <a:pPr>
              <a:defRPr/>
            </a:pPr>
            <a:fld id="{CB699C34-A427-48EE-AC84-617C276B343B}" type="slidenum">
              <a:rPr lang="en-US" altLang="en-US"/>
              <a:pPr>
                <a:defRPr/>
              </a:pPr>
              <a:t>‹#›</a:t>
            </a:fld>
            <a:endParaRPr lang="en-US" altLang="en-US"/>
          </a:p>
        </p:txBody>
      </p:sp>
      <p:sp>
        <p:nvSpPr>
          <p:cNvPr id="9"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528064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A8377867-213A-49D2-9224-7923043E7326}" type="datetime5">
              <a:rPr lang="en-GB" altLang="en-US"/>
              <a:pPr>
                <a:defRPr/>
              </a:pPr>
              <a:t>7-Jan-17</a:t>
            </a:fld>
            <a:endParaRPr lang="en-GB" altLang="en-US"/>
          </a:p>
        </p:txBody>
      </p:sp>
      <p:sp>
        <p:nvSpPr>
          <p:cNvPr id="4" name="Rectangle 6"/>
          <p:cNvSpPr>
            <a:spLocks noGrp="1" noChangeArrowheads="1"/>
          </p:cNvSpPr>
          <p:nvPr>
            <p:ph type="sldNum" sz="quarter" idx="11"/>
          </p:nvPr>
        </p:nvSpPr>
        <p:spPr>
          <a:ln/>
        </p:spPr>
        <p:txBody>
          <a:bodyPr/>
          <a:lstStyle>
            <a:lvl1pPr>
              <a:defRPr/>
            </a:lvl1pPr>
          </a:lstStyle>
          <a:p>
            <a:pPr>
              <a:defRPr/>
            </a:pPr>
            <a:fld id="{6F23CA38-64F4-4334-8548-DE7F9237BAB0}" type="slidenum">
              <a:rPr lang="en-US" altLang="en-US"/>
              <a:pPr>
                <a:defRPr/>
              </a:pPr>
              <a:t>‹#›</a:t>
            </a:fld>
            <a:endParaRPr lang="en-US" altLang="en-US"/>
          </a:p>
        </p:txBody>
      </p:sp>
      <p:sp>
        <p:nvSpPr>
          <p:cNvPr id="5"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249121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4BD52686-1DD6-4B4E-84E6-5CF22402C947}" type="datetime5">
              <a:rPr lang="en-GB" altLang="en-US"/>
              <a:pPr>
                <a:defRPr/>
              </a:pPr>
              <a:t>7-Jan-17</a:t>
            </a:fld>
            <a:endParaRPr lang="en-GB" altLang="en-US"/>
          </a:p>
        </p:txBody>
      </p:sp>
      <p:sp>
        <p:nvSpPr>
          <p:cNvPr id="3" name="Rectangle 6"/>
          <p:cNvSpPr>
            <a:spLocks noGrp="1" noChangeArrowheads="1"/>
          </p:cNvSpPr>
          <p:nvPr>
            <p:ph type="sldNum" sz="quarter" idx="11"/>
          </p:nvPr>
        </p:nvSpPr>
        <p:spPr>
          <a:ln/>
        </p:spPr>
        <p:txBody>
          <a:bodyPr/>
          <a:lstStyle>
            <a:lvl1pPr>
              <a:defRPr/>
            </a:lvl1pPr>
          </a:lstStyle>
          <a:p>
            <a:pPr>
              <a:defRPr/>
            </a:pPr>
            <a:fld id="{1AE2F332-010B-459E-BD53-3B3F847ACCA5}" type="slidenum">
              <a:rPr lang="en-US" altLang="en-US"/>
              <a:pPr>
                <a:defRPr/>
              </a:pPr>
              <a:t>‹#›</a:t>
            </a:fld>
            <a:endParaRPr lang="en-US" altLang="en-US"/>
          </a:p>
        </p:txBody>
      </p:sp>
      <p:sp>
        <p:nvSpPr>
          <p:cNvPr id="4"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662839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E6CD447-BC32-4480-BFD1-8E257A2F0CC2}" type="datetime5">
              <a:rPr lang="en-GB" altLang="en-US"/>
              <a:pPr>
                <a:defRPr/>
              </a:pPr>
              <a:t>7-Jan-17</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8B639EBF-1197-4A39-9848-34A8E7CDDA1A}"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3632169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C68F936E-A44C-477C-802F-3FAE36BA8C62}" type="datetime5">
              <a:rPr lang="en-GB" altLang="en-US"/>
              <a:pPr>
                <a:defRPr/>
              </a:pPr>
              <a:t>7-Jan-17</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23D2F36F-1B04-4789-AEF2-5A985EEA607F}"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p14="http://schemas.microsoft.com/office/powerpoint/2010/main" val="1445898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2.pn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2.png"/><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49.xml"/><Relationship Id="rId2" Type="http://schemas.openxmlformats.org/officeDocument/2006/relationships/slideLayout" Target="../slideLayouts/slideLayout48.xml"/><Relationship Id="rId1" Type="http://schemas.openxmlformats.org/officeDocument/2006/relationships/slideLayout" Target="../slideLayouts/slideLayout47.xml"/><Relationship Id="rId5" Type="http://schemas.openxmlformats.org/officeDocument/2006/relationships/image" Target="../media/image5.png"/><Relationship Id="rId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60475" y="260350"/>
            <a:ext cx="5903913"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363538" y="1125538"/>
            <a:ext cx="8456612" cy="5256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381000" y="6524625"/>
            <a:ext cx="990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000">
                <a:solidFill>
                  <a:schemeClr val="bg1"/>
                </a:solidFill>
              </a:defRPr>
            </a:lvl1pPr>
          </a:lstStyle>
          <a:p>
            <a:pPr>
              <a:defRPr/>
            </a:pPr>
            <a:fld id="{072A197B-AB70-45BC-A2E4-15053DFC70BE}" type="datetime5">
              <a:rPr lang="en-GB" altLang="en-US"/>
              <a:pPr>
                <a:defRPr/>
              </a:pPr>
              <a:t>7-Jan-17</a:t>
            </a:fld>
            <a:endParaRPr lang="en-GB" altLang="en-US"/>
          </a:p>
        </p:txBody>
      </p:sp>
      <p:sp>
        <p:nvSpPr>
          <p:cNvPr id="1030" name="Rectangle 6"/>
          <p:cNvSpPr>
            <a:spLocks noGrp="1" noChangeArrowheads="1"/>
          </p:cNvSpPr>
          <p:nvPr>
            <p:ph type="sldNum" sz="quarter" idx="4"/>
          </p:nvPr>
        </p:nvSpPr>
        <p:spPr bwMode="auto">
          <a:xfrm>
            <a:off x="7772400" y="6524625"/>
            <a:ext cx="990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chemeClr val="bg1"/>
                </a:solidFill>
              </a:defRPr>
            </a:lvl1pPr>
          </a:lstStyle>
          <a:p>
            <a:pPr>
              <a:defRPr/>
            </a:pPr>
            <a:fld id="{42C31919-F384-49D4-96A1-E8BFA6BE0678}" type="slidenum">
              <a:rPr lang="en-US" altLang="en-US"/>
              <a:pPr>
                <a:defRPr/>
              </a:pPr>
              <a:t>‹#›</a:t>
            </a:fld>
            <a:endParaRPr lang="en-US" altLang="en-US"/>
          </a:p>
        </p:txBody>
      </p:sp>
      <p:sp>
        <p:nvSpPr>
          <p:cNvPr id="1031" name="Rectangle 7"/>
          <p:cNvSpPr>
            <a:spLocks noGrp="1" noChangeArrowheads="1"/>
          </p:cNvSpPr>
          <p:nvPr>
            <p:ph type="ftr" sz="quarter" idx="3"/>
          </p:nvPr>
        </p:nvSpPr>
        <p:spPr bwMode="auto">
          <a:xfrm>
            <a:off x="1403350" y="6524625"/>
            <a:ext cx="63373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200" b="1">
                <a:solidFill>
                  <a:schemeClr val="bg1"/>
                </a:solidFill>
              </a:defRPr>
            </a:lvl1pPr>
          </a:lstStyle>
          <a:p>
            <a:pPr>
              <a:defRPr/>
            </a:pPr>
            <a:r>
              <a:rPr lang="en-GB"/>
              <a:t>European Investment Bank</a:t>
            </a:r>
          </a:p>
        </p:txBody>
      </p:sp>
    </p:spTree>
  </p:cSld>
  <p:clrMap bg1="lt1" tx1="dk1" bg2="lt2" tx2="dk2" accent1="accent1" accent2="accent2" accent3="accent3" accent4="accent4" accent5="accent5" accent6="accent6" hlink="hlink" folHlink="folHlink"/>
  <p:sldLayoutIdLst>
    <p:sldLayoutId id="2147493897" r:id="rId1"/>
    <p:sldLayoutId id="2147493898" r:id="rId2"/>
    <p:sldLayoutId id="2147493899" r:id="rId3"/>
    <p:sldLayoutId id="2147493900" r:id="rId4"/>
    <p:sldLayoutId id="2147493901" r:id="rId5"/>
    <p:sldLayoutId id="2147493902" r:id="rId6"/>
    <p:sldLayoutId id="2147493903" r:id="rId7"/>
    <p:sldLayoutId id="2147493904" r:id="rId8"/>
    <p:sldLayoutId id="2147493905" r:id="rId9"/>
    <p:sldLayoutId id="2147493906" r:id="rId10"/>
    <p:sldLayoutId id="2147493907" r:id="rId11"/>
  </p:sldLayoutIdLst>
  <p:hf hdr="0"/>
  <p:txStyles>
    <p:titleStyle>
      <a:lvl1pPr algn="l" rtl="0" eaLnBrk="0" fontAlgn="base" hangingPunct="0">
        <a:spcBef>
          <a:spcPct val="0"/>
        </a:spcBef>
        <a:spcAft>
          <a:spcPct val="0"/>
        </a:spcAft>
        <a:defRPr sz="2200" b="1">
          <a:solidFill>
            <a:srgbClr val="015CAB"/>
          </a:solidFill>
          <a:latin typeface="+mj-lt"/>
          <a:ea typeface="+mj-ea"/>
          <a:cs typeface="+mj-cs"/>
        </a:defRPr>
      </a:lvl1pPr>
      <a:lvl2pPr algn="l" rtl="0" eaLnBrk="0" fontAlgn="base" hangingPunct="0">
        <a:spcBef>
          <a:spcPct val="0"/>
        </a:spcBef>
        <a:spcAft>
          <a:spcPct val="0"/>
        </a:spcAft>
        <a:defRPr sz="2200" b="1">
          <a:solidFill>
            <a:srgbClr val="015CAB"/>
          </a:solidFill>
          <a:latin typeface="Arial" charset="0"/>
          <a:cs typeface="Times New Roman" pitchFamily="18" charset="0"/>
        </a:defRPr>
      </a:lvl2pPr>
      <a:lvl3pPr algn="l" rtl="0" eaLnBrk="0" fontAlgn="base" hangingPunct="0">
        <a:spcBef>
          <a:spcPct val="0"/>
        </a:spcBef>
        <a:spcAft>
          <a:spcPct val="0"/>
        </a:spcAft>
        <a:defRPr sz="2200" b="1">
          <a:solidFill>
            <a:srgbClr val="015CAB"/>
          </a:solidFill>
          <a:latin typeface="Arial" charset="0"/>
          <a:cs typeface="Times New Roman" pitchFamily="18" charset="0"/>
        </a:defRPr>
      </a:lvl3pPr>
      <a:lvl4pPr algn="l" rtl="0" eaLnBrk="0" fontAlgn="base" hangingPunct="0">
        <a:spcBef>
          <a:spcPct val="0"/>
        </a:spcBef>
        <a:spcAft>
          <a:spcPct val="0"/>
        </a:spcAft>
        <a:defRPr sz="2200" b="1">
          <a:solidFill>
            <a:srgbClr val="015CAB"/>
          </a:solidFill>
          <a:latin typeface="Arial" charset="0"/>
          <a:cs typeface="Times New Roman" pitchFamily="18" charset="0"/>
        </a:defRPr>
      </a:lvl4pPr>
      <a:lvl5pPr algn="l" rtl="0" eaLnBrk="0" fontAlgn="base" hangingPunct="0">
        <a:spcBef>
          <a:spcPct val="0"/>
        </a:spcBef>
        <a:spcAft>
          <a:spcPct val="0"/>
        </a:spcAft>
        <a:defRPr sz="2200" b="1">
          <a:solidFill>
            <a:srgbClr val="015CAB"/>
          </a:solidFill>
          <a:latin typeface="Arial" charset="0"/>
          <a:cs typeface="Times New Roman" pitchFamily="18" charset="0"/>
        </a:defRPr>
      </a:lvl5pPr>
      <a:lvl6pPr marL="457200" algn="l" rtl="0" eaLnBrk="0" fontAlgn="base" hangingPunct="0">
        <a:spcBef>
          <a:spcPct val="0"/>
        </a:spcBef>
        <a:spcAft>
          <a:spcPct val="0"/>
        </a:spcAft>
        <a:defRPr sz="2200" b="1">
          <a:solidFill>
            <a:srgbClr val="015CAB"/>
          </a:solidFill>
          <a:latin typeface="Arial" charset="0"/>
          <a:cs typeface="Times New Roman" pitchFamily="18" charset="0"/>
        </a:defRPr>
      </a:lvl6pPr>
      <a:lvl7pPr marL="914400" algn="l" rtl="0" eaLnBrk="0" fontAlgn="base" hangingPunct="0">
        <a:spcBef>
          <a:spcPct val="0"/>
        </a:spcBef>
        <a:spcAft>
          <a:spcPct val="0"/>
        </a:spcAft>
        <a:defRPr sz="2200" b="1">
          <a:solidFill>
            <a:srgbClr val="015CAB"/>
          </a:solidFill>
          <a:latin typeface="Arial" charset="0"/>
          <a:cs typeface="Times New Roman" pitchFamily="18" charset="0"/>
        </a:defRPr>
      </a:lvl7pPr>
      <a:lvl8pPr marL="1371600" algn="l" rtl="0" eaLnBrk="0" fontAlgn="base" hangingPunct="0">
        <a:spcBef>
          <a:spcPct val="0"/>
        </a:spcBef>
        <a:spcAft>
          <a:spcPct val="0"/>
        </a:spcAft>
        <a:defRPr sz="2200" b="1">
          <a:solidFill>
            <a:srgbClr val="015CAB"/>
          </a:solidFill>
          <a:latin typeface="Arial" charset="0"/>
          <a:cs typeface="Times New Roman" pitchFamily="18" charset="0"/>
        </a:defRPr>
      </a:lvl8pPr>
      <a:lvl9pPr marL="1828800" algn="l" rtl="0" eaLnBrk="0" fontAlgn="base" hangingPunct="0">
        <a:spcBef>
          <a:spcPct val="0"/>
        </a:spcBef>
        <a:spcAft>
          <a:spcPct val="0"/>
        </a:spcAft>
        <a:defRPr sz="2200" b="1">
          <a:solidFill>
            <a:srgbClr val="015CAB"/>
          </a:solidFill>
          <a:latin typeface="Arial" charset="0"/>
          <a:cs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cs typeface="+mn-cs"/>
        </a:defRPr>
      </a:lvl2pPr>
      <a:lvl3pPr marL="1143000" indent="-228600" algn="l" rtl="0" eaLnBrk="0" fontAlgn="base" hangingPunct="0">
        <a:spcBef>
          <a:spcPct val="20000"/>
        </a:spcBef>
        <a:spcAft>
          <a:spcPct val="0"/>
        </a:spcAft>
        <a:buChar char="•"/>
        <a:defRPr sz="20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0" fontAlgn="base" hangingPunct="0">
        <a:spcBef>
          <a:spcPct val="20000"/>
        </a:spcBef>
        <a:spcAft>
          <a:spcPct val="0"/>
        </a:spcAft>
        <a:buChar char="•"/>
        <a:defRPr sz="2000">
          <a:solidFill>
            <a:schemeClr val="tx1"/>
          </a:solidFill>
          <a:latin typeface="+mn-lt"/>
          <a:cs typeface="+mn-cs"/>
        </a:defRPr>
      </a:lvl6pPr>
      <a:lvl7pPr marL="2971800" indent="-228600" algn="l" rtl="0" eaLnBrk="0" fontAlgn="base" hangingPunct="0">
        <a:spcBef>
          <a:spcPct val="20000"/>
        </a:spcBef>
        <a:spcAft>
          <a:spcPct val="0"/>
        </a:spcAft>
        <a:buChar char="•"/>
        <a:defRPr sz="2000">
          <a:solidFill>
            <a:schemeClr val="tx1"/>
          </a:solidFill>
          <a:latin typeface="+mn-lt"/>
          <a:cs typeface="+mn-cs"/>
        </a:defRPr>
      </a:lvl7pPr>
      <a:lvl8pPr marL="3429000" indent="-228600" algn="l" rtl="0" eaLnBrk="0" fontAlgn="base" hangingPunct="0">
        <a:spcBef>
          <a:spcPct val="20000"/>
        </a:spcBef>
        <a:spcAft>
          <a:spcPct val="0"/>
        </a:spcAft>
        <a:buChar char="•"/>
        <a:defRPr sz="2000">
          <a:solidFill>
            <a:schemeClr val="tx1"/>
          </a:solidFill>
          <a:latin typeface="+mn-lt"/>
          <a:cs typeface="+mn-cs"/>
        </a:defRPr>
      </a:lvl8pPr>
      <a:lvl9pPr marL="3886200" indent="-228600" algn="l" rtl="0" eaLnBrk="0" fontAlgn="base" hangingPunct="0">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39750" y="549275"/>
            <a:ext cx="8280400" cy="574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en-US" smtClean="0"/>
              <a:t>Click to edit Master title style</a:t>
            </a:r>
          </a:p>
        </p:txBody>
      </p:sp>
      <p:sp>
        <p:nvSpPr>
          <p:cNvPr id="2051" name="Rectangle 3"/>
          <p:cNvSpPr>
            <a:spLocks noGrp="1" noChangeArrowheads="1"/>
          </p:cNvSpPr>
          <p:nvPr>
            <p:ph type="body" idx="1"/>
          </p:nvPr>
        </p:nvSpPr>
        <p:spPr bwMode="auto">
          <a:xfrm>
            <a:off x="539750" y="1341438"/>
            <a:ext cx="8280400" cy="4967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en-US" smtClean="0"/>
              <a:t>Click to edit Master text styles</a:t>
            </a:r>
          </a:p>
          <a:p>
            <a:pPr lvl="1"/>
            <a:r>
              <a:rPr lang="fr-FR" altLang="en-US" smtClean="0"/>
              <a:t>Second level</a:t>
            </a:r>
          </a:p>
          <a:p>
            <a:pPr lvl="2"/>
            <a:r>
              <a:rPr lang="fr-FR" altLang="en-US" smtClean="0"/>
              <a:t>Third level</a:t>
            </a:r>
          </a:p>
          <a:p>
            <a:pPr lvl="3"/>
            <a:r>
              <a:rPr lang="fr-FR" altLang="en-US" smtClean="0"/>
              <a:t>Fourth level</a:t>
            </a:r>
          </a:p>
          <a:p>
            <a:pPr lvl="4"/>
            <a:r>
              <a:rPr lang="fr-FR" altLang="en-US" smtClean="0"/>
              <a:t>Fifth level</a:t>
            </a:r>
          </a:p>
        </p:txBody>
      </p:sp>
      <p:sp>
        <p:nvSpPr>
          <p:cNvPr id="185348" name="Rectangle 4"/>
          <p:cNvSpPr>
            <a:spLocks noGrp="1" noChangeArrowheads="1"/>
          </p:cNvSpPr>
          <p:nvPr>
            <p:ph type="dt" sz="half" idx="2"/>
          </p:nvPr>
        </p:nvSpPr>
        <p:spPr bwMode="auto">
          <a:xfrm>
            <a:off x="0" y="6453188"/>
            <a:ext cx="1908175"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000">
                <a:solidFill>
                  <a:srgbClr val="FFFFFF"/>
                </a:solidFill>
              </a:defRPr>
            </a:lvl1pPr>
          </a:lstStyle>
          <a:p>
            <a:pPr>
              <a:defRPr/>
            </a:pPr>
            <a:fld id="{CCD22E2A-0760-4C68-B54C-22A14CF076E2}" type="datetime5">
              <a:rPr lang="en-GB" altLang="en-US"/>
              <a:pPr>
                <a:defRPr/>
              </a:pPr>
              <a:t>7-Jan-17</a:t>
            </a:fld>
            <a:endParaRPr lang="en-US" altLang="en-US"/>
          </a:p>
        </p:txBody>
      </p:sp>
      <p:sp>
        <p:nvSpPr>
          <p:cNvPr id="185349" name="Rectangle 5"/>
          <p:cNvSpPr>
            <a:spLocks noGrp="1" noChangeArrowheads="1"/>
          </p:cNvSpPr>
          <p:nvPr>
            <p:ph type="sldNum" sz="quarter" idx="4"/>
          </p:nvPr>
        </p:nvSpPr>
        <p:spPr bwMode="auto">
          <a:xfrm>
            <a:off x="7451725" y="6453188"/>
            <a:ext cx="1692275"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rgbClr val="FFFFFF"/>
                </a:solidFill>
              </a:defRPr>
            </a:lvl1pPr>
          </a:lstStyle>
          <a:p>
            <a:pPr>
              <a:defRPr/>
            </a:pPr>
            <a:fld id="{BB51C367-16F6-4958-9FD2-6C0EB9847DE1}" type="slidenum">
              <a:rPr lang="en-US" altLang="en-US"/>
              <a:pPr>
                <a:defRPr/>
              </a:pPr>
              <a:t>‹#›</a:t>
            </a:fld>
            <a:endParaRPr lang="en-US" altLang="en-US"/>
          </a:p>
        </p:txBody>
      </p:sp>
      <p:sp>
        <p:nvSpPr>
          <p:cNvPr id="185350" name="Rectangle 6"/>
          <p:cNvSpPr>
            <a:spLocks noGrp="1" noChangeArrowheads="1"/>
          </p:cNvSpPr>
          <p:nvPr>
            <p:ph type="ftr" sz="quarter" idx="3"/>
          </p:nvPr>
        </p:nvSpPr>
        <p:spPr bwMode="auto">
          <a:xfrm>
            <a:off x="1979613" y="6453188"/>
            <a:ext cx="5400675"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200" b="1">
                <a:solidFill>
                  <a:srgbClr val="FFFFFF"/>
                </a:solidFill>
              </a:defRPr>
            </a:lvl1pPr>
          </a:lstStyle>
          <a:p>
            <a:pPr>
              <a:defRPr/>
            </a:pPr>
            <a:r>
              <a:rPr lang="en-GB"/>
              <a:t>European Investment Bank</a:t>
            </a:r>
          </a:p>
        </p:txBody>
      </p:sp>
    </p:spTree>
  </p:cSld>
  <p:clrMap bg1="lt1" tx1="dk1" bg2="lt2" tx2="dk2" accent1="accent1" accent2="accent2" accent3="accent3" accent4="accent4" accent5="accent5" accent6="accent6" hlink="hlink" folHlink="folHlink"/>
  <p:sldLayoutIdLst>
    <p:sldLayoutId id="2147493930" r:id="rId1"/>
    <p:sldLayoutId id="2147493931" r:id="rId2"/>
    <p:sldLayoutId id="2147493932" r:id="rId3"/>
    <p:sldLayoutId id="2147493933" r:id="rId4"/>
    <p:sldLayoutId id="2147493934" r:id="rId5"/>
    <p:sldLayoutId id="2147493935" r:id="rId6"/>
    <p:sldLayoutId id="2147493936" r:id="rId7"/>
    <p:sldLayoutId id="2147493937" r:id="rId8"/>
    <p:sldLayoutId id="2147493938" r:id="rId9"/>
    <p:sldLayoutId id="2147493939" r:id="rId10"/>
    <p:sldLayoutId id="2147493940" r:id="rId11"/>
    <p:sldLayoutId id="2147493941" r:id="rId12"/>
    <p:sldLayoutId id="2147493942" r:id="rId13"/>
  </p:sldLayoutIdLst>
  <p:hf hdr="0"/>
  <p:txStyles>
    <p:titleStyle>
      <a:lvl1pPr algn="l" rtl="0" eaLnBrk="0" fontAlgn="base" hangingPunct="0">
        <a:spcBef>
          <a:spcPct val="0"/>
        </a:spcBef>
        <a:spcAft>
          <a:spcPct val="0"/>
        </a:spcAft>
        <a:defRPr sz="2800">
          <a:solidFill>
            <a:srgbClr val="015CAB"/>
          </a:solidFill>
          <a:latin typeface="+mj-lt"/>
          <a:ea typeface="+mj-ea"/>
          <a:cs typeface="+mj-cs"/>
        </a:defRPr>
      </a:lvl1pPr>
      <a:lvl2pPr algn="l" rtl="0" eaLnBrk="0" fontAlgn="base" hangingPunct="0">
        <a:spcBef>
          <a:spcPct val="0"/>
        </a:spcBef>
        <a:spcAft>
          <a:spcPct val="0"/>
        </a:spcAft>
        <a:defRPr sz="2800">
          <a:solidFill>
            <a:srgbClr val="015CAB"/>
          </a:solidFill>
          <a:latin typeface="Arial" charset="0"/>
          <a:cs typeface="Times New Roman" pitchFamily="18" charset="0"/>
        </a:defRPr>
      </a:lvl2pPr>
      <a:lvl3pPr algn="l" rtl="0" eaLnBrk="0" fontAlgn="base" hangingPunct="0">
        <a:spcBef>
          <a:spcPct val="0"/>
        </a:spcBef>
        <a:spcAft>
          <a:spcPct val="0"/>
        </a:spcAft>
        <a:defRPr sz="2800">
          <a:solidFill>
            <a:srgbClr val="015CAB"/>
          </a:solidFill>
          <a:latin typeface="Arial" charset="0"/>
          <a:cs typeface="Times New Roman" pitchFamily="18" charset="0"/>
        </a:defRPr>
      </a:lvl3pPr>
      <a:lvl4pPr algn="l" rtl="0" eaLnBrk="0" fontAlgn="base" hangingPunct="0">
        <a:spcBef>
          <a:spcPct val="0"/>
        </a:spcBef>
        <a:spcAft>
          <a:spcPct val="0"/>
        </a:spcAft>
        <a:defRPr sz="2800">
          <a:solidFill>
            <a:srgbClr val="015CAB"/>
          </a:solidFill>
          <a:latin typeface="Arial" charset="0"/>
          <a:cs typeface="Times New Roman" pitchFamily="18" charset="0"/>
        </a:defRPr>
      </a:lvl4pPr>
      <a:lvl5pPr algn="l" rtl="0" eaLnBrk="0" fontAlgn="base" hangingPunct="0">
        <a:spcBef>
          <a:spcPct val="0"/>
        </a:spcBef>
        <a:spcAft>
          <a:spcPct val="0"/>
        </a:spcAft>
        <a:defRPr sz="2800">
          <a:solidFill>
            <a:srgbClr val="015CAB"/>
          </a:solidFill>
          <a:latin typeface="Arial" charset="0"/>
          <a:cs typeface="Times New Roman" pitchFamily="18" charset="0"/>
        </a:defRPr>
      </a:lvl5pPr>
      <a:lvl6pPr marL="457200" algn="l" rtl="0" fontAlgn="base">
        <a:spcBef>
          <a:spcPct val="0"/>
        </a:spcBef>
        <a:spcAft>
          <a:spcPct val="0"/>
        </a:spcAft>
        <a:defRPr sz="2800">
          <a:solidFill>
            <a:srgbClr val="015CAB"/>
          </a:solidFill>
          <a:latin typeface="Arial" charset="0"/>
          <a:cs typeface="Times New Roman" pitchFamily="18" charset="0"/>
        </a:defRPr>
      </a:lvl6pPr>
      <a:lvl7pPr marL="914400" algn="l" rtl="0" fontAlgn="base">
        <a:spcBef>
          <a:spcPct val="0"/>
        </a:spcBef>
        <a:spcAft>
          <a:spcPct val="0"/>
        </a:spcAft>
        <a:defRPr sz="2800">
          <a:solidFill>
            <a:srgbClr val="015CAB"/>
          </a:solidFill>
          <a:latin typeface="Arial" charset="0"/>
          <a:cs typeface="Times New Roman" pitchFamily="18" charset="0"/>
        </a:defRPr>
      </a:lvl7pPr>
      <a:lvl8pPr marL="1371600" algn="l" rtl="0" fontAlgn="base">
        <a:spcBef>
          <a:spcPct val="0"/>
        </a:spcBef>
        <a:spcAft>
          <a:spcPct val="0"/>
        </a:spcAft>
        <a:defRPr sz="2800">
          <a:solidFill>
            <a:srgbClr val="015CAB"/>
          </a:solidFill>
          <a:latin typeface="Arial" charset="0"/>
          <a:cs typeface="Times New Roman" pitchFamily="18" charset="0"/>
        </a:defRPr>
      </a:lvl8pPr>
      <a:lvl9pPr marL="1828800" algn="l" rtl="0" fontAlgn="base">
        <a:spcBef>
          <a:spcPct val="0"/>
        </a:spcBef>
        <a:spcAft>
          <a:spcPct val="0"/>
        </a:spcAft>
        <a:defRPr sz="2800">
          <a:solidFill>
            <a:srgbClr val="015CAB"/>
          </a:solidFill>
          <a:latin typeface="Arial" charset="0"/>
          <a:cs typeface="Times New Roman" pitchFamily="18" charset="0"/>
        </a:defRPr>
      </a:lvl9pPr>
    </p:titleStyle>
    <p:bodyStyle>
      <a:lvl1pPr marL="342900" indent="-342900" algn="l" rtl="0" eaLnBrk="0" fontAlgn="base" hangingPunct="0">
        <a:spcBef>
          <a:spcPct val="20000"/>
        </a:spcBef>
        <a:spcAft>
          <a:spcPct val="0"/>
        </a:spcAft>
        <a:buBlip>
          <a:blip r:embed="rId16"/>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Blip>
          <a:blip r:embed="rId16"/>
        </a:buBlip>
        <a:defRPr sz="2400">
          <a:solidFill>
            <a:schemeClr val="tx1"/>
          </a:solidFill>
          <a:latin typeface="+mn-lt"/>
          <a:cs typeface="+mn-cs"/>
        </a:defRPr>
      </a:lvl2pPr>
      <a:lvl3pPr marL="1143000" indent="-228600" algn="l" rtl="0" eaLnBrk="0" fontAlgn="base" hangingPunct="0">
        <a:spcBef>
          <a:spcPct val="20000"/>
        </a:spcBef>
        <a:spcAft>
          <a:spcPct val="0"/>
        </a:spcAft>
        <a:buBlip>
          <a:blip r:embed="rId16"/>
        </a:buBlip>
        <a:defRPr sz="2400">
          <a:solidFill>
            <a:schemeClr val="tx1"/>
          </a:solidFill>
          <a:latin typeface="+mn-lt"/>
          <a:cs typeface="+mn-cs"/>
        </a:defRPr>
      </a:lvl3pPr>
      <a:lvl4pPr marL="1600200" indent="-228600" algn="l" rtl="0" eaLnBrk="0" fontAlgn="base" hangingPunct="0">
        <a:spcBef>
          <a:spcPct val="20000"/>
        </a:spcBef>
        <a:spcAft>
          <a:spcPct val="0"/>
        </a:spcAft>
        <a:buBlip>
          <a:blip r:embed="rId16"/>
        </a:buBlip>
        <a:defRPr sz="2000">
          <a:solidFill>
            <a:schemeClr val="tx1"/>
          </a:solidFill>
          <a:latin typeface="+mn-lt"/>
          <a:cs typeface="+mn-cs"/>
        </a:defRPr>
      </a:lvl4pPr>
      <a:lvl5pPr marL="2057400" indent="-228600" algn="l" rtl="0" eaLnBrk="0" fontAlgn="base" hangingPunct="0">
        <a:spcBef>
          <a:spcPct val="20000"/>
        </a:spcBef>
        <a:spcAft>
          <a:spcPct val="0"/>
        </a:spcAft>
        <a:buBlip>
          <a:blip r:embed="rId16"/>
        </a:buBlip>
        <a:defRPr sz="2000">
          <a:solidFill>
            <a:schemeClr val="tx1"/>
          </a:solidFill>
          <a:latin typeface="+mn-lt"/>
          <a:cs typeface="+mn-cs"/>
        </a:defRPr>
      </a:lvl5pPr>
      <a:lvl6pPr marL="2514600" indent="-228600" algn="l" rtl="0" fontAlgn="base">
        <a:spcBef>
          <a:spcPct val="20000"/>
        </a:spcBef>
        <a:spcAft>
          <a:spcPct val="0"/>
        </a:spcAft>
        <a:buBlip>
          <a:blip r:embed="rId16"/>
        </a:buBlip>
        <a:defRPr sz="2000">
          <a:solidFill>
            <a:schemeClr val="tx1"/>
          </a:solidFill>
          <a:latin typeface="+mn-lt"/>
          <a:cs typeface="+mn-cs"/>
        </a:defRPr>
      </a:lvl6pPr>
      <a:lvl7pPr marL="2971800" indent="-228600" algn="l" rtl="0" fontAlgn="base">
        <a:spcBef>
          <a:spcPct val="20000"/>
        </a:spcBef>
        <a:spcAft>
          <a:spcPct val="0"/>
        </a:spcAft>
        <a:buBlip>
          <a:blip r:embed="rId16"/>
        </a:buBlip>
        <a:defRPr sz="2000">
          <a:solidFill>
            <a:schemeClr val="tx1"/>
          </a:solidFill>
          <a:latin typeface="+mn-lt"/>
          <a:cs typeface="+mn-cs"/>
        </a:defRPr>
      </a:lvl7pPr>
      <a:lvl8pPr marL="3429000" indent="-228600" algn="l" rtl="0" fontAlgn="base">
        <a:spcBef>
          <a:spcPct val="20000"/>
        </a:spcBef>
        <a:spcAft>
          <a:spcPct val="0"/>
        </a:spcAft>
        <a:buBlip>
          <a:blip r:embed="rId16"/>
        </a:buBlip>
        <a:defRPr sz="2000">
          <a:solidFill>
            <a:schemeClr val="tx1"/>
          </a:solidFill>
          <a:latin typeface="+mn-lt"/>
          <a:cs typeface="+mn-cs"/>
        </a:defRPr>
      </a:lvl8pPr>
      <a:lvl9pPr marL="3886200" indent="-228600" algn="l" rtl="0" fontAlgn="base">
        <a:spcBef>
          <a:spcPct val="20000"/>
        </a:spcBef>
        <a:spcAft>
          <a:spcPct val="0"/>
        </a:spcAft>
        <a:buBlip>
          <a:blip r:embed="rId16"/>
        </a:buBlip>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1260475" y="260350"/>
            <a:ext cx="5903913"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p>
            <a:pPr lvl="0"/>
            <a:r>
              <a:rPr lang="en-GB" altLang="en-US" smtClean="0"/>
              <a:t>Click to edit Master title style</a:t>
            </a:r>
          </a:p>
        </p:txBody>
      </p:sp>
      <p:sp>
        <p:nvSpPr>
          <p:cNvPr id="3075" name="Rectangle 3"/>
          <p:cNvSpPr>
            <a:spLocks noGrp="1" noChangeArrowheads="1"/>
          </p:cNvSpPr>
          <p:nvPr>
            <p:ph type="body" idx="1"/>
          </p:nvPr>
        </p:nvSpPr>
        <p:spPr bwMode="auto">
          <a:xfrm>
            <a:off x="363538" y="1125538"/>
            <a:ext cx="8456612" cy="5256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381000" y="6524625"/>
            <a:ext cx="990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000">
                <a:solidFill>
                  <a:srgbClr val="FFFFFF"/>
                </a:solidFill>
              </a:defRPr>
            </a:lvl1pPr>
          </a:lstStyle>
          <a:p>
            <a:pPr>
              <a:defRPr/>
            </a:pPr>
            <a:fld id="{CA3A161D-C820-4DF5-8D76-FE42E9407BC5}" type="datetime5">
              <a:rPr lang="en-GB" altLang="en-US"/>
              <a:pPr>
                <a:defRPr/>
              </a:pPr>
              <a:t>7-Jan-17</a:t>
            </a:fld>
            <a:endParaRPr lang="en-GB" altLang="en-US"/>
          </a:p>
        </p:txBody>
      </p:sp>
      <p:sp>
        <p:nvSpPr>
          <p:cNvPr id="1030" name="Rectangle 6"/>
          <p:cNvSpPr>
            <a:spLocks noGrp="1" noChangeArrowheads="1"/>
          </p:cNvSpPr>
          <p:nvPr>
            <p:ph type="sldNum" sz="quarter" idx="4"/>
          </p:nvPr>
        </p:nvSpPr>
        <p:spPr bwMode="auto">
          <a:xfrm>
            <a:off x="7772400" y="6524625"/>
            <a:ext cx="990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rgbClr val="FFFFFF"/>
                </a:solidFill>
              </a:defRPr>
            </a:lvl1pPr>
          </a:lstStyle>
          <a:p>
            <a:pPr>
              <a:defRPr/>
            </a:pPr>
            <a:fld id="{BA6E4C30-9BC2-4BCB-A12F-CE4D37421744}" type="slidenum">
              <a:rPr lang="en-US" altLang="en-US"/>
              <a:pPr>
                <a:defRPr/>
              </a:pPr>
              <a:t>‹#›</a:t>
            </a:fld>
            <a:endParaRPr lang="en-US" altLang="en-US"/>
          </a:p>
        </p:txBody>
      </p:sp>
      <p:sp>
        <p:nvSpPr>
          <p:cNvPr id="1031" name="Rectangle 7"/>
          <p:cNvSpPr>
            <a:spLocks noGrp="1" noChangeArrowheads="1"/>
          </p:cNvSpPr>
          <p:nvPr>
            <p:ph type="ftr" sz="quarter" idx="3"/>
          </p:nvPr>
        </p:nvSpPr>
        <p:spPr bwMode="auto">
          <a:xfrm>
            <a:off x="1403350" y="6524625"/>
            <a:ext cx="63373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200" b="1">
                <a:solidFill>
                  <a:srgbClr val="FFFFFF"/>
                </a:solidFill>
              </a:defRPr>
            </a:lvl1pPr>
          </a:lstStyle>
          <a:p>
            <a:pPr>
              <a:defRPr/>
            </a:pPr>
            <a:r>
              <a:rPr lang="en-GB"/>
              <a:t>European Investment Bank</a:t>
            </a:r>
          </a:p>
        </p:txBody>
      </p:sp>
    </p:spTree>
  </p:cSld>
  <p:clrMap bg1="lt1" tx1="dk1" bg2="lt2" tx2="dk2" accent1="accent1" accent2="accent2" accent3="accent3" accent4="accent4" accent5="accent5" accent6="accent6" hlink="hlink" folHlink="folHlink"/>
  <p:sldLayoutIdLst>
    <p:sldLayoutId id="2147493908" r:id="rId1"/>
    <p:sldLayoutId id="2147493909" r:id="rId2"/>
    <p:sldLayoutId id="2147493910" r:id="rId3"/>
    <p:sldLayoutId id="2147493911" r:id="rId4"/>
    <p:sldLayoutId id="2147493912" r:id="rId5"/>
    <p:sldLayoutId id="2147493913" r:id="rId6"/>
    <p:sldLayoutId id="2147493914" r:id="rId7"/>
    <p:sldLayoutId id="2147493915" r:id="rId8"/>
    <p:sldLayoutId id="2147493916" r:id="rId9"/>
    <p:sldLayoutId id="2147493917" r:id="rId10"/>
    <p:sldLayoutId id="2147493918" r:id="rId11"/>
  </p:sldLayoutIdLst>
  <p:hf hdr="0"/>
  <p:txStyles>
    <p:titleStyle>
      <a:lvl1pPr algn="l" rtl="0" eaLnBrk="0" fontAlgn="base" hangingPunct="0">
        <a:spcBef>
          <a:spcPct val="0"/>
        </a:spcBef>
        <a:spcAft>
          <a:spcPct val="0"/>
        </a:spcAft>
        <a:defRPr sz="2200" b="1">
          <a:solidFill>
            <a:srgbClr val="015CAB"/>
          </a:solidFill>
          <a:latin typeface="+mj-lt"/>
          <a:ea typeface="+mj-ea"/>
          <a:cs typeface="+mj-cs"/>
        </a:defRPr>
      </a:lvl1pPr>
      <a:lvl2pPr algn="l" rtl="0" eaLnBrk="0" fontAlgn="base" hangingPunct="0">
        <a:spcBef>
          <a:spcPct val="0"/>
        </a:spcBef>
        <a:spcAft>
          <a:spcPct val="0"/>
        </a:spcAft>
        <a:defRPr sz="2200" b="1">
          <a:solidFill>
            <a:srgbClr val="015CAB"/>
          </a:solidFill>
          <a:latin typeface="Arial" charset="0"/>
          <a:cs typeface="Times New Roman" pitchFamily="18" charset="0"/>
        </a:defRPr>
      </a:lvl2pPr>
      <a:lvl3pPr algn="l" rtl="0" eaLnBrk="0" fontAlgn="base" hangingPunct="0">
        <a:spcBef>
          <a:spcPct val="0"/>
        </a:spcBef>
        <a:spcAft>
          <a:spcPct val="0"/>
        </a:spcAft>
        <a:defRPr sz="2200" b="1">
          <a:solidFill>
            <a:srgbClr val="015CAB"/>
          </a:solidFill>
          <a:latin typeface="Arial" charset="0"/>
          <a:cs typeface="Times New Roman" pitchFamily="18" charset="0"/>
        </a:defRPr>
      </a:lvl3pPr>
      <a:lvl4pPr algn="l" rtl="0" eaLnBrk="0" fontAlgn="base" hangingPunct="0">
        <a:spcBef>
          <a:spcPct val="0"/>
        </a:spcBef>
        <a:spcAft>
          <a:spcPct val="0"/>
        </a:spcAft>
        <a:defRPr sz="2200" b="1">
          <a:solidFill>
            <a:srgbClr val="015CAB"/>
          </a:solidFill>
          <a:latin typeface="Arial" charset="0"/>
          <a:cs typeface="Times New Roman" pitchFamily="18" charset="0"/>
        </a:defRPr>
      </a:lvl4pPr>
      <a:lvl5pPr algn="l" rtl="0" eaLnBrk="0" fontAlgn="base" hangingPunct="0">
        <a:spcBef>
          <a:spcPct val="0"/>
        </a:spcBef>
        <a:spcAft>
          <a:spcPct val="0"/>
        </a:spcAft>
        <a:defRPr sz="2200" b="1">
          <a:solidFill>
            <a:srgbClr val="015CAB"/>
          </a:solidFill>
          <a:latin typeface="Arial" charset="0"/>
          <a:cs typeface="Times New Roman" pitchFamily="18" charset="0"/>
        </a:defRPr>
      </a:lvl5pPr>
      <a:lvl6pPr marL="457200" algn="l" rtl="0" eaLnBrk="0" fontAlgn="base" hangingPunct="0">
        <a:spcBef>
          <a:spcPct val="0"/>
        </a:spcBef>
        <a:spcAft>
          <a:spcPct val="0"/>
        </a:spcAft>
        <a:defRPr sz="2200" b="1">
          <a:solidFill>
            <a:srgbClr val="015CAB"/>
          </a:solidFill>
          <a:latin typeface="Arial" charset="0"/>
          <a:cs typeface="Times New Roman" pitchFamily="18" charset="0"/>
        </a:defRPr>
      </a:lvl6pPr>
      <a:lvl7pPr marL="914400" algn="l" rtl="0" eaLnBrk="0" fontAlgn="base" hangingPunct="0">
        <a:spcBef>
          <a:spcPct val="0"/>
        </a:spcBef>
        <a:spcAft>
          <a:spcPct val="0"/>
        </a:spcAft>
        <a:defRPr sz="2200" b="1">
          <a:solidFill>
            <a:srgbClr val="015CAB"/>
          </a:solidFill>
          <a:latin typeface="Arial" charset="0"/>
          <a:cs typeface="Times New Roman" pitchFamily="18" charset="0"/>
        </a:defRPr>
      </a:lvl7pPr>
      <a:lvl8pPr marL="1371600" algn="l" rtl="0" eaLnBrk="0" fontAlgn="base" hangingPunct="0">
        <a:spcBef>
          <a:spcPct val="0"/>
        </a:spcBef>
        <a:spcAft>
          <a:spcPct val="0"/>
        </a:spcAft>
        <a:defRPr sz="2200" b="1">
          <a:solidFill>
            <a:srgbClr val="015CAB"/>
          </a:solidFill>
          <a:latin typeface="Arial" charset="0"/>
          <a:cs typeface="Times New Roman" pitchFamily="18" charset="0"/>
        </a:defRPr>
      </a:lvl8pPr>
      <a:lvl9pPr marL="1828800" algn="l" rtl="0" eaLnBrk="0" fontAlgn="base" hangingPunct="0">
        <a:spcBef>
          <a:spcPct val="0"/>
        </a:spcBef>
        <a:spcAft>
          <a:spcPct val="0"/>
        </a:spcAft>
        <a:defRPr sz="2200" b="1">
          <a:solidFill>
            <a:srgbClr val="015CAB"/>
          </a:solidFill>
          <a:latin typeface="Arial" charset="0"/>
          <a:cs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cs typeface="+mn-cs"/>
        </a:defRPr>
      </a:lvl2pPr>
      <a:lvl3pPr marL="1143000" indent="-228600" algn="l" rtl="0" eaLnBrk="0" fontAlgn="base" hangingPunct="0">
        <a:spcBef>
          <a:spcPct val="20000"/>
        </a:spcBef>
        <a:spcAft>
          <a:spcPct val="0"/>
        </a:spcAft>
        <a:buChar char="•"/>
        <a:defRPr sz="20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0" fontAlgn="base" hangingPunct="0">
        <a:spcBef>
          <a:spcPct val="20000"/>
        </a:spcBef>
        <a:spcAft>
          <a:spcPct val="0"/>
        </a:spcAft>
        <a:buChar char="•"/>
        <a:defRPr sz="2000">
          <a:solidFill>
            <a:schemeClr val="tx1"/>
          </a:solidFill>
          <a:latin typeface="+mn-lt"/>
          <a:cs typeface="+mn-cs"/>
        </a:defRPr>
      </a:lvl6pPr>
      <a:lvl7pPr marL="2971800" indent="-228600" algn="l" rtl="0" eaLnBrk="0" fontAlgn="base" hangingPunct="0">
        <a:spcBef>
          <a:spcPct val="20000"/>
        </a:spcBef>
        <a:spcAft>
          <a:spcPct val="0"/>
        </a:spcAft>
        <a:buChar char="•"/>
        <a:defRPr sz="2000">
          <a:solidFill>
            <a:schemeClr val="tx1"/>
          </a:solidFill>
          <a:latin typeface="+mn-lt"/>
          <a:cs typeface="+mn-cs"/>
        </a:defRPr>
      </a:lvl7pPr>
      <a:lvl8pPr marL="3429000" indent="-228600" algn="l" rtl="0" eaLnBrk="0" fontAlgn="base" hangingPunct="0">
        <a:spcBef>
          <a:spcPct val="20000"/>
        </a:spcBef>
        <a:spcAft>
          <a:spcPct val="0"/>
        </a:spcAft>
        <a:buChar char="•"/>
        <a:defRPr sz="2000">
          <a:solidFill>
            <a:schemeClr val="tx1"/>
          </a:solidFill>
          <a:latin typeface="+mn-lt"/>
          <a:cs typeface="+mn-cs"/>
        </a:defRPr>
      </a:lvl8pPr>
      <a:lvl9pPr marL="3886200" indent="-228600" algn="l" rtl="0" eaLnBrk="0" fontAlgn="base" hangingPunct="0">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260475" y="260350"/>
            <a:ext cx="5903913"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p>
            <a:pPr lvl="0"/>
            <a:r>
              <a:rPr lang="en-GB" altLang="en-US" smtClean="0"/>
              <a:t>Click to edit Master title style</a:t>
            </a:r>
          </a:p>
        </p:txBody>
      </p:sp>
      <p:sp>
        <p:nvSpPr>
          <p:cNvPr id="4099" name="Rectangle 3"/>
          <p:cNvSpPr>
            <a:spLocks noGrp="1" noChangeArrowheads="1"/>
          </p:cNvSpPr>
          <p:nvPr>
            <p:ph type="body" idx="1"/>
          </p:nvPr>
        </p:nvSpPr>
        <p:spPr bwMode="auto">
          <a:xfrm>
            <a:off x="363538" y="1125538"/>
            <a:ext cx="8456612" cy="5256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381000" y="6524625"/>
            <a:ext cx="990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000">
                <a:solidFill>
                  <a:srgbClr val="FFFFFF"/>
                </a:solidFill>
              </a:defRPr>
            </a:lvl1pPr>
          </a:lstStyle>
          <a:p>
            <a:pPr>
              <a:defRPr/>
            </a:pPr>
            <a:fld id="{40AB21DB-4CD0-4611-84B7-B49AD73692CD}" type="datetime5">
              <a:rPr lang="en-GB" altLang="en-US"/>
              <a:pPr>
                <a:defRPr/>
              </a:pPr>
              <a:t>7-Jan-17</a:t>
            </a:fld>
            <a:endParaRPr lang="en-GB" altLang="en-US"/>
          </a:p>
        </p:txBody>
      </p:sp>
      <p:sp>
        <p:nvSpPr>
          <p:cNvPr id="1030" name="Rectangle 6"/>
          <p:cNvSpPr>
            <a:spLocks noGrp="1" noChangeArrowheads="1"/>
          </p:cNvSpPr>
          <p:nvPr>
            <p:ph type="sldNum" sz="quarter" idx="4"/>
          </p:nvPr>
        </p:nvSpPr>
        <p:spPr bwMode="auto">
          <a:xfrm>
            <a:off x="7772400" y="6524625"/>
            <a:ext cx="990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rgbClr val="FFFFFF"/>
                </a:solidFill>
              </a:defRPr>
            </a:lvl1pPr>
          </a:lstStyle>
          <a:p>
            <a:pPr>
              <a:defRPr/>
            </a:pPr>
            <a:fld id="{7D24BF71-ACF2-441D-9F51-055DE12AB130}" type="slidenum">
              <a:rPr lang="en-US" altLang="en-US"/>
              <a:pPr>
                <a:defRPr/>
              </a:pPr>
              <a:t>‹#›</a:t>
            </a:fld>
            <a:endParaRPr lang="en-US" altLang="en-US"/>
          </a:p>
        </p:txBody>
      </p:sp>
      <p:sp>
        <p:nvSpPr>
          <p:cNvPr id="1031" name="Rectangle 7"/>
          <p:cNvSpPr>
            <a:spLocks noGrp="1" noChangeArrowheads="1"/>
          </p:cNvSpPr>
          <p:nvPr>
            <p:ph type="ftr" sz="quarter" idx="3"/>
          </p:nvPr>
        </p:nvSpPr>
        <p:spPr bwMode="auto">
          <a:xfrm>
            <a:off x="1403350" y="6524625"/>
            <a:ext cx="63373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200" b="1">
                <a:solidFill>
                  <a:srgbClr val="FFFFFF"/>
                </a:solidFill>
              </a:defRPr>
            </a:lvl1pPr>
          </a:lstStyle>
          <a:p>
            <a:pPr>
              <a:defRPr/>
            </a:pPr>
            <a:r>
              <a:rPr lang="en-GB"/>
              <a:t>European Investment Bank</a:t>
            </a:r>
          </a:p>
        </p:txBody>
      </p:sp>
    </p:spTree>
  </p:cSld>
  <p:clrMap bg1="lt1" tx1="dk1" bg2="lt2" tx2="dk2" accent1="accent1" accent2="accent2" accent3="accent3" accent4="accent4" accent5="accent5" accent6="accent6" hlink="hlink" folHlink="folHlink"/>
  <p:sldLayoutIdLst>
    <p:sldLayoutId id="2147493919" r:id="rId1"/>
    <p:sldLayoutId id="2147493920" r:id="rId2"/>
    <p:sldLayoutId id="2147493921" r:id="rId3"/>
    <p:sldLayoutId id="2147493922" r:id="rId4"/>
    <p:sldLayoutId id="2147493923" r:id="rId5"/>
    <p:sldLayoutId id="2147493924" r:id="rId6"/>
    <p:sldLayoutId id="2147493925" r:id="rId7"/>
    <p:sldLayoutId id="2147493926" r:id="rId8"/>
    <p:sldLayoutId id="2147493927" r:id="rId9"/>
    <p:sldLayoutId id="2147493928" r:id="rId10"/>
    <p:sldLayoutId id="2147493929" r:id="rId11"/>
  </p:sldLayoutIdLst>
  <p:hf hdr="0"/>
  <p:txStyles>
    <p:titleStyle>
      <a:lvl1pPr algn="l" rtl="0" eaLnBrk="0" fontAlgn="base" hangingPunct="0">
        <a:spcBef>
          <a:spcPct val="0"/>
        </a:spcBef>
        <a:spcAft>
          <a:spcPct val="0"/>
        </a:spcAft>
        <a:defRPr sz="2200" b="1">
          <a:solidFill>
            <a:srgbClr val="015CAB"/>
          </a:solidFill>
          <a:latin typeface="+mj-lt"/>
          <a:ea typeface="+mj-ea"/>
          <a:cs typeface="+mj-cs"/>
        </a:defRPr>
      </a:lvl1pPr>
      <a:lvl2pPr algn="l" rtl="0" eaLnBrk="0" fontAlgn="base" hangingPunct="0">
        <a:spcBef>
          <a:spcPct val="0"/>
        </a:spcBef>
        <a:spcAft>
          <a:spcPct val="0"/>
        </a:spcAft>
        <a:defRPr sz="2200" b="1">
          <a:solidFill>
            <a:srgbClr val="015CAB"/>
          </a:solidFill>
          <a:latin typeface="Arial" charset="0"/>
          <a:cs typeface="Times New Roman" pitchFamily="18" charset="0"/>
        </a:defRPr>
      </a:lvl2pPr>
      <a:lvl3pPr algn="l" rtl="0" eaLnBrk="0" fontAlgn="base" hangingPunct="0">
        <a:spcBef>
          <a:spcPct val="0"/>
        </a:spcBef>
        <a:spcAft>
          <a:spcPct val="0"/>
        </a:spcAft>
        <a:defRPr sz="2200" b="1">
          <a:solidFill>
            <a:srgbClr val="015CAB"/>
          </a:solidFill>
          <a:latin typeface="Arial" charset="0"/>
          <a:cs typeface="Times New Roman" pitchFamily="18" charset="0"/>
        </a:defRPr>
      </a:lvl3pPr>
      <a:lvl4pPr algn="l" rtl="0" eaLnBrk="0" fontAlgn="base" hangingPunct="0">
        <a:spcBef>
          <a:spcPct val="0"/>
        </a:spcBef>
        <a:spcAft>
          <a:spcPct val="0"/>
        </a:spcAft>
        <a:defRPr sz="2200" b="1">
          <a:solidFill>
            <a:srgbClr val="015CAB"/>
          </a:solidFill>
          <a:latin typeface="Arial" charset="0"/>
          <a:cs typeface="Times New Roman" pitchFamily="18" charset="0"/>
        </a:defRPr>
      </a:lvl4pPr>
      <a:lvl5pPr algn="l" rtl="0" eaLnBrk="0" fontAlgn="base" hangingPunct="0">
        <a:spcBef>
          <a:spcPct val="0"/>
        </a:spcBef>
        <a:spcAft>
          <a:spcPct val="0"/>
        </a:spcAft>
        <a:defRPr sz="2200" b="1">
          <a:solidFill>
            <a:srgbClr val="015CAB"/>
          </a:solidFill>
          <a:latin typeface="Arial" charset="0"/>
          <a:cs typeface="Times New Roman" pitchFamily="18" charset="0"/>
        </a:defRPr>
      </a:lvl5pPr>
      <a:lvl6pPr marL="457200" algn="l" rtl="0" eaLnBrk="0" fontAlgn="base" hangingPunct="0">
        <a:spcBef>
          <a:spcPct val="0"/>
        </a:spcBef>
        <a:spcAft>
          <a:spcPct val="0"/>
        </a:spcAft>
        <a:defRPr sz="2200" b="1">
          <a:solidFill>
            <a:srgbClr val="015CAB"/>
          </a:solidFill>
          <a:latin typeface="Arial" charset="0"/>
          <a:cs typeface="Times New Roman" pitchFamily="18" charset="0"/>
        </a:defRPr>
      </a:lvl6pPr>
      <a:lvl7pPr marL="914400" algn="l" rtl="0" eaLnBrk="0" fontAlgn="base" hangingPunct="0">
        <a:spcBef>
          <a:spcPct val="0"/>
        </a:spcBef>
        <a:spcAft>
          <a:spcPct val="0"/>
        </a:spcAft>
        <a:defRPr sz="2200" b="1">
          <a:solidFill>
            <a:srgbClr val="015CAB"/>
          </a:solidFill>
          <a:latin typeface="Arial" charset="0"/>
          <a:cs typeface="Times New Roman" pitchFamily="18" charset="0"/>
        </a:defRPr>
      </a:lvl7pPr>
      <a:lvl8pPr marL="1371600" algn="l" rtl="0" eaLnBrk="0" fontAlgn="base" hangingPunct="0">
        <a:spcBef>
          <a:spcPct val="0"/>
        </a:spcBef>
        <a:spcAft>
          <a:spcPct val="0"/>
        </a:spcAft>
        <a:defRPr sz="2200" b="1">
          <a:solidFill>
            <a:srgbClr val="015CAB"/>
          </a:solidFill>
          <a:latin typeface="Arial" charset="0"/>
          <a:cs typeface="Times New Roman" pitchFamily="18" charset="0"/>
        </a:defRPr>
      </a:lvl8pPr>
      <a:lvl9pPr marL="1828800" algn="l" rtl="0" eaLnBrk="0" fontAlgn="base" hangingPunct="0">
        <a:spcBef>
          <a:spcPct val="0"/>
        </a:spcBef>
        <a:spcAft>
          <a:spcPct val="0"/>
        </a:spcAft>
        <a:defRPr sz="2200" b="1">
          <a:solidFill>
            <a:srgbClr val="015CAB"/>
          </a:solidFill>
          <a:latin typeface="Arial" charset="0"/>
          <a:cs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cs typeface="+mn-cs"/>
        </a:defRPr>
      </a:lvl2pPr>
      <a:lvl3pPr marL="1143000" indent="-228600" algn="l" rtl="0" eaLnBrk="0" fontAlgn="base" hangingPunct="0">
        <a:spcBef>
          <a:spcPct val="20000"/>
        </a:spcBef>
        <a:spcAft>
          <a:spcPct val="0"/>
        </a:spcAft>
        <a:buChar char="•"/>
        <a:defRPr sz="20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0" fontAlgn="base" hangingPunct="0">
        <a:spcBef>
          <a:spcPct val="20000"/>
        </a:spcBef>
        <a:spcAft>
          <a:spcPct val="0"/>
        </a:spcAft>
        <a:buChar char="•"/>
        <a:defRPr sz="2000">
          <a:solidFill>
            <a:schemeClr val="tx1"/>
          </a:solidFill>
          <a:latin typeface="+mn-lt"/>
          <a:cs typeface="+mn-cs"/>
        </a:defRPr>
      </a:lvl6pPr>
      <a:lvl7pPr marL="2971800" indent="-228600" algn="l" rtl="0" eaLnBrk="0" fontAlgn="base" hangingPunct="0">
        <a:spcBef>
          <a:spcPct val="20000"/>
        </a:spcBef>
        <a:spcAft>
          <a:spcPct val="0"/>
        </a:spcAft>
        <a:buChar char="•"/>
        <a:defRPr sz="2000">
          <a:solidFill>
            <a:schemeClr val="tx1"/>
          </a:solidFill>
          <a:latin typeface="+mn-lt"/>
          <a:cs typeface="+mn-cs"/>
        </a:defRPr>
      </a:lvl7pPr>
      <a:lvl8pPr marL="3429000" indent="-228600" algn="l" rtl="0" eaLnBrk="0" fontAlgn="base" hangingPunct="0">
        <a:spcBef>
          <a:spcPct val="20000"/>
        </a:spcBef>
        <a:spcAft>
          <a:spcPct val="0"/>
        </a:spcAft>
        <a:buChar char="•"/>
        <a:defRPr sz="2000">
          <a:solidFill>
            <a:schemeClr val="tx1"/>
          </a:solidFill>
          <a:latin typeface="+mn-lt"/>
          <a:cs typeface="+mn-cs"/>
        </a:defRPr>
      </a:lvl8pPr>
      <a:lvl9pPr marL="3886200" indent="-228600" algn="l" rtl="0" eaLnBrk="0" fontAlgn="base" hangingPunct="0">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2411413" y="152400"/>
            <a:ext cx="648176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lvl="0"/>
            <a:r>
              <a:rPr lang="en-GB" altLang="en-US" smtClean="0"/>
              <a:t>Click to edit Master title style</a:t>
            </a:r>
          </a:p>
        </p:txBody>
      </p:sp>
      <p:sp>
        <p:nvSpPr>
          <p:cNvPr id="5123" name="Rectangle 3"/>
          <p:cNvSpPr>
            <a:spLocks noGrp="1" noChangeArrowheads="1"/>
          </p:cNvSpPr>
          <p:nvPr>
            <p:ph type="body" idx="1"/>
          </p:nvPr>
        </p:nvSpPr>
        <p:spPr bwMode="auto">
          <a:xfrm>
            <a:off x="250825" y="1052513"/>
            <a:ext cx="864235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381000" y="6524625"/>
            <a:ext cx="990600" cy="3333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spcBef>
                <a:spcPct val="0"/>
              </a:spcBef>
              <a:buFontTx/>
              <a:buNone/>
              <a:defRPr sz="1000">
                <a:solidFill>
                  <a:srgbClr val="FFFFFF"/>
                </a:solidFill>
              </a:defRPr>
            </a:lvl1pPr>
          </a:lstStyle>
          <a:p>
            <a:pPr>
              <a:defRPr/>
            </a:pPr>
            <a:fld id="{94CD80AA-48AA-4FA7-B95A-BE8F04DEBFD8}" type="datetime1">
              <a:rPr lang="en-GB"/>
              <a:pPr>
                <a:defRPr/>
              </a:pPr>
              <a:t>07/01/2017</a:t>
            </a:fld>
            <a:r>
              <a:rPr lang="en-US"/>
              <a:t>28/02/2013</a:t>
            </a:r>
          </a:p>
        </p:txBody>
      </p:sp>
      <p:sp>
        <p:nvSpPr>
          <p:cNvPr id="1030" name="Rectangle 6"/>
          <p:cNvSpPr>
            <a:spLocks noGrp="1" noChangeArrowheads="1"/>
          </p:cNvSpPr>
          <p:nvPr>
            <p:ph type="sldNum" sz="quarter" idx="4"/>
          </p:nvPr>
        </p:nvSpPr>
        <p:spPr bwMode="auto">
          <a:xfrm>
            <a:off x="7772400" y="6524625"/>
            <a:ext cx="990600" cy="3333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rgbClr val="FFFFFF"/>
                </a:solidFill>
              </a:defRPr>
            </a:lvl1pPr>
          </a:lstStyle>
          <a:p>
            <a:pPr>
              <a:defRPr/>
            </a:pPr>
            <a:fld id="{37BE3E8B-2F96-438C-BEC1-BA633071DEC2}" type="slidenum">
              <a:rPr lang="en-US" altLang="en-US"/>
              <a:pPr>
                <a:defRPr/>
              </a:pPr>
              <a:t>‹#›</a:t>
            </a:fld>
            <a:endParaRPr lang="en-US" altLang="en-US"/>
          </a:p>
        </p:txBody>
      </p:sp>
      <p:sp>
        <p:nvSpPr>
          <p:cNvPr id="1031" name="Rectangle 7"/>
          <p:cNvSpPr>
            <a:spLocks noGrp="1" noChangeArrowheads="1"/>
          </p:cNvSpPr>
          <p:nvPr>
            <p:ph type="ftr" sz="quarter" idx="3"/>
          </p:nvPr>
        </p:nvSpPr>
        <p:spPr bwMode="auto">
          <a:xfrm>
            <a:off x="1403350" y="6524625"/>
            <a:ext cx="6337300" cy="3333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spcBef>
                <a:spcPct val="0"/>
              </a:spcBef>
              <a:buFontTx/>
              <a:buNone/>
              <a:defRPr sz="1200" b="1">
                <a:solidFill>
                  <a:srgbClr val="FFFFFF"/>
                </a:solidFill>
              </a:defRPr>
            </a:lvl1pPr>
          </a:lstStyle>
          <a:p>
            <a:pPr>
              <a:defRPr/>
            </a:pPr>
            <a:r>
              <a:rPr lang="en-GB"/>
              <a:t>European Investment Bank</a:t>
            </a:r>
          </a:p>
        </p:txBody>
      </p:sp>
    </p:spTree>
  </p:cSld>
  <p:clrMap bg1="lt1" tx1="dk1" bg2="lt2" tx2="dk2" accent1="accent1" accent2="accent2" accent3="accent3" accent4="accent4" accent5="accent5" accent6="accent6" hlink="hlink" folHlink="folHlink"/>
  <p:sldLayoutIdLst>
    <p:sldLayoutId id="2147493943" r:id="rId1"/>
    <p:sldLayoutId id="2147493944" r:id="rId2"/>
    <p:sldLayoutId id="2147493945" r:id="rId3"/>
  </p:sldLayoutIdLst>
  <p:timing>
    <p:tnLst>
      <p:par>
        <p:cTn id="1" dur="indefinite" restart="never" nodeType="tmRoot"/>
      </p:par>
    </p:tnLst>
  </p:timing>
  <p:hf hdr="0"/>
  <p:txStyles>
    <p:titleStyle>
      <a:lvl1pPr algn="r" rtl="0" eaLnBrk="0" fontAlgn="base" hangingPunct="0">
        <a:spcBef>
          <a:spcPct val="0"/>
        </a:spcBef>
        <a:spcAft>
          <a:spcPct val="0"/>
        </a:spcAft>
        <a:defRPr sz="2400" b="1">
          <a:solidFill>
            <a:srgbClr val="015CAB"/>
          </a:solidFill>
          <a:latin typeface="+mj-lt"/>
          <a:ea typeface="+mj-ea"/>
          <a:cs typeface="+mj-cs"/>
        </a:defRPr>
      </a:lvl1pPr>
      <a:lvl2pPr algn="r" rtl="0" eaLnBrk="0" fontAlgn="base" hangingPunct="0">
        <a:spcBef>
          <a:spcPct val="0"/>
        </a:spcBef>
        <a:spcAft>
          <a:spcPct val="0"/>
        </a:spcAft>
        <a:defRPr sz="2400" b="1">
          <a:solidFill>
            <a:srgbClr val="015CAB"/>
          </a:solidFill>
          <a:latin typeface="Arial" charset="0"/>
          <a:cs typeface="Times New Roman" pitchFamily="18" charset="0"/>
        </a:defRPr>
      </a:lvl2pPr>
      <a:lvl3pPr algn="r" rtl="0" eaLnBrk="0" fontAlgn="base" hangingPunct="0">
        <a:spcBef>
          <a:spcPct val="0"/>
        </a:spcBef>
        <a:spcAft>
          <a:spcPct val="0"/>
        </a:spcAft>
        <a:defRPr sz="2400" b="1">
          <a:solidFill>
            <a:srgbClr val="015CAB"/>
          </a:solidFill>
          <a:latin typeface="Arial" charset="0"/>
          <a:cs typeface="Times New Roman" pitchFamily="18" charset="0"/>
        </a:defRPr>
      </a:lvl3pPr>
      <a:lvl4pPr algn="r" rtl="0" eaLnBrk="0" fontAlgn="base" hangingPunct="0">
        <a:spcBef>
          <a:spcPct val="0"/>
        </a:spcBef>
        <a:spcAft>
          <a:spcPct val="0"/>
        </a:spcAft>
        <a:defRPr sz="2400" b="1">
          <a:solidFill>
            <a:srgbClr val="015CAB"/>
          </a:solidFill>
          <a:latin typeface="Arial" charset="0"/>
          <a:cs typeface="Times New Roman" pitchFamily="18" charset="0"/>
        </a:defRPr>
      </a:lvl4pPr>
      <a:lvl5pPr algn="r" rtl="0" eaLnBrk="0" fontAlgn="base" hangingPunct="0">
        <a:spcBef>
          <a:spcPct val="0"/>
        </a:spcBef>
        <a:spcAft>
          <a:spcPct val="0"/>
        </a:spcAft>
        <a:defRPr sz="2400" b="1">
          <a:solidFill>
            <a:srgbClr val="015CAB"/>
          </a:solidFill>
          <a:latin typeface="Arial" charset="0"/>
          <a:cs typeface="Times New Roman" pitchFamily="18" charset="0"/>
        </a:defRPr>
      </a:lvl5pPr>
      <a:lvl6pPr marL="457200" algn="l" rtl="0" fontAlgn="base">
        <a:spcBef>
          <a:spcPct val="0"/>
        </a:spcBef>
        <a:spcAft>
          <a:spcPct val="0"/>
        </a:spcAft>
        <a:defRPr sz="2200" b="1">
          <a:solidFill>
            <a:srgbClr val="015CAB"/>
          </a:solidFill>
          <a:latin typeface="Arial" charset="0"/>
          <a:cs typeface="Times New Roman" pitchFamily="18" charset="0"/>
        </a:defRPr>
      </a:lvl6pPr>
      <a:lvl7pPr marL="914400" algn="l" rtl="0" fontAlgn="base">
        <a:spcBef>
          <a:spcPct val="0"/>
        </a:spcBef>
        <a:spcAft>
          <a:spcPct val="0"/>
        </a:spcAft>
        <a:defRPr sz="2200" b="1">
          <a:solidFill>
            <a:srgbClr val="015CAB"/>
          </a:solidFill>
          <a:latin typeface="Arial" charset="0"/>
          <a:cs typeface="Times New Roman" pitchFamily="18" charset="0"/>
        </a:defRPr>
      </a:lvl7pPr>
      <a:lvl8pPr marL="1371600" algn="l" rtl="0" fontAlgn="base">
        <a:spcBef>
          <a:spcPct val="0"/>
        </a:spcBef>
        <a:spcAft>
          <a:spcPct val="0"/>
        </a:spcAft>
        <a:defRPr sz="2200" b="1">
          <a:solidFill>
            <a:srgbClr val="015CAB"/>
          </a:solidFill>
          <a:latin typeface="Arial" charset="0"/>
          <a:cs typeface="Times New Roman" pitchFamily="18" charset="0"/>
        </a:defRPr>
      </a:lvl8pPr>
      <a:lvl9pPr marL="1828800" algn="l" rtl="0" fontAlgn="base">
        <a:spcBef>
          <a:spcPct val="0"/>
        </a:spcBef>
        <a:spcAft>
          <a:spcPct val="0"/>
        </a:spcAft>
        <a:defRPr sz="2200" b="1">
          <a:solidFill>
            <a:srgbClr val="015CAB"/>
          </a:solidFill>
          <a:latin typeface="Arial" charset="0"/>
          <a:cs typeface="Times New Roman" pitchFamily="18" charset="0"/>
        </a:defRPr>
      </a:lvl9pPr>
    </p:titleStyle>
    <p:bodyStyle>
      <a:lvl1pPr marL="342900" indent="-342900" algn="l" rtl="0" eaLnBrk="0" fontAlgn="base" hangingPunct="0">
        <a:spcBef>
          <a:spcPct val="20000"/>
        </a:spcBef>
        <a:spcAft>
          <a:spcPct val="0"/>
        </a:spcAft>
        <a:buClr>
          <a:schemeClr val="accent1"/>
        </a:buClr>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2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000">
          <a:solidFill>
            <a:schemeClr val="tx1"/>
          </a:solidFill>
          <a:latin typeface="+mn-lt"/>
          <a:cs typeface="+mn-cs"/>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8.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txBox="1">
            <a:spLocks noChangeArrowheads="1"/>
          </p:cNvSpPr>
          <p:nvPr/>
        </p:nvSpPr>
        <p:spPr bwMode="auto">
          <a:xfrm>
            <a:off x="533400" y="2133600"/>
            <a:ext cx="7777162" cy="360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a:spcBef>
                <a:spcPct val="0"/>
              </a:spcBef>
              <a:buFontTx/>
              <a:buNone/>
            </a:pPr>
            <a:r>
              <a:rPr lang="en-US" altLang="en-US" sz="2200" i="1"/>
              <a:t/>
            </a:r>
            <a:br>
              <a:rPr lang="en-US" altLang="en-US" sz="2200" i="1"/>
            </a:br>
            <a:r>
              <a:rPr lang="en-US" altLang="en-US" sz="2200" i="1"/>
              <a:t/>
            </a:r>
            <a:br>
              <a:rPr lang="en-US" altLang="en-US" sz="2200" i="1"/>
            </a:br>
            <a:endParaRPr lang="en-US" altLang="en-US" sz="2500" b="1">
              <a:solidFill>
                <a:srgbClr val="015CAB"/>
              </a:solidFill>
            </a:endParaRPr>
          </a:p>
          <a:p>
            <a:pPr>
              <a:spcBef>
                <a:spcPct val="0"/>
              </a:spcBef>
              <a:buFontTx/>
              <a:buNone/>
            </a:pPr>
            <a:endParaRPr lang="en-GB" altLang="en-US" sz="2500" b="1">
              <a:solidFill>
                <a:srgbClr val="015CAB"/>
              </a:solidFill>
            </a:endParaRPr>
          </a:p>
          <a:p>
            <a:pPr>
              <a:spcBef>
                <a:spcPct val="0"/>
              </a:spcBef>
              <a:buFontTx/>
              <a:buNone/>
            </a:pPr>
            <a:endParaRPr lang="en-GB" altLang="en-US" sz="2500" b="1">
              <a:solidFill>
                <a:srgbClr val="015CAB"/>
              </a:solidFill>
            </a:endParaRPr>
          </a:p>
          <a:p>
            <a:pPr>
              <a:spcBef>
                <a:spcPct val="0"/>
              </a:spcBef>
              <a:buFontTx/>
              <a:buNone/>
            </a:pPr>
            <a:endParaRPr lang="en-GB" altLang="en-US" sz="2500" b="1">
              <a:solidFill>
                <a:srgbClr val="015CAB"/>
              </a:solidFill>
            </a:endParaRPr>
          </a:p>
          <a:p>
            <a:pPr>
              <a:spcBef>
                <a:spcPct val="0"/>
              </a:spcBef>
              <a:buFontTx/>
              <a:buNone/>
            </a:pPr>
            <a:endParaRPr lang="en-GB" altLang="en-US" sz="2500" b="1">
              <a:solidFill>
                <a:srgbClr val="015CAB"/>
              </a:solidFill>
            </a:endParaRPr>
          </a:p>
          <a:p>
            <a:pPr>
              <a:spcBef>
                <a:spcPct val="0"/>
              </a:spcBef>
              <a:buFontTx/>
              <a:buNone/>
            </a:pPr>
            <a:endParaRPr lang="en-GB" altLang="en-US" sz="2000" b="1">
              <a:solidFill>
                <a:srgbClr val="015CAB"/>
              </a:solidFill>
            </a:endParaRPr>
          </a:p>
        </p:txBody>
      </p:sp>
      <p:sp>
        <p:nvSpPr>
          <p:cNvPr id="22531" name="Footer Placeholder 5"/>
          <p:cNvSpPr>
            <a:spLocks noGrp="1"/>
          </p:cNvSpPr>
          <p:nvPr>
            <p:ph type="ftr" sz="quarter" idx="12"/>
          </p:nvPr>
        </p:nvSpPr>
        <p:spPr>
          <a:xfrm>
            <a:off x="1331913" y="6508750"/>
            <a:ext cx="6337300" cy="333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eaLnBrk="1" hangingPunct="1">
              <a:buFontTx/>
              <a:buNone/>
            </a:pPr>
            <a:r>
              <a:rPr lang="uk-UA" altLang="en-US" sz="1200" dirty="0" smtClean="0">
                <a:solidFill>
                  <a:schemeClr val="bg1"/>
                </a:solidFill>
              </a:rPr>
              <a:t>Європейський інвестиційний банк</a:t>
            </a:r>
            <a:endParaRPr lang="en-GB" altLang="en-US" sz="1200" dirty="0" smtClean="0">
              <a:solidFill>
                <a:schemeClr val="bg1"/>
              </a:solidFill>
            </a:endParaRPr>
          </a:p>
        </p:txBody>
      </p:sp>
      <p:sp>
        <p:nvSpPr>
          <p:cNvPr id="4" name="Rectangle 3"/>
          <p:cNvSpPr/>
          <p:nvPr/>
        </p:nvSpPr>
        <p:spPr>
          <a:xfrm>
            <a:off x="609600" y="2057400"/>
            <a:ext cx="8305800" cy="4216539"/>
          </a:xfrm>
          <a:prstGeom prst="rect">
            <a:avLst/>
          </a:prstGeom>
        </p:spPr>
        <p:txBody>
          <a:bodyPr wrap="square">
            <a:spAutoFit/>
          </a:bodyPr>
          <a:lstStyle/>
          <a:p>
            <a:pPr algn="ctr">
              <a:buNone/>
            </a:pPr>
            <a:r>
              <a:rPr lang="en-US" dirty="0" smtClean="0"/>
              <a:t>“</a:t>
            </a:r>
            <a:r>
              <a:rPr lang="uk-UA" dirty="0" smtClean="0"/>
              <a:t>Підтримка Міністерства інфраструктури України у рамках Проекту рамкової кредитної угоди для міського громадського транспорту України</a:t>
            </a:r>
            <a:r>
              <a:rPr lang="en-US" sz="2400" dirty="0" smtClean="0"/>
              <a:t>”</a:t>
            </a:r>
          </a:p>
          <a:p>
            <a:pPr algn="ctr">
              <a:buNone/>
            </a:pPr>
            <a:endParaRPr lang="en-US" sz="2400" dirty="0" smtClean="0"/>
          </a:p>
          <a:p>
            <a:pPr algn="ctr">
              <a:buNone/>
            </a:pPr>
            <a:r>
              <a:rPr lang="uk-UA" sz="3600" b="1" dirty="0" smtClean="0"/>
              <a:t>Стартова Нарада</a:t>
            </a:r>
          </a:p>
          <a:p>
            <a:pPr algn="ctr">
              <a:buNone/>
            </a:pPr>
            <a:r>
              <a:rPr lang="uk-UA" sz="3600" b="1" dirty="0" smtClean="0"/>
              <a:t>Групи впровадження (під) Проектів (ГВП) </a:t>
            </a:r>
            <a:endParaRPr lang="en-US" sz="2400" b="1" dirty="0" smtClean="0"/>
          </a:p>
          <a:p>
            <a:pPr algn="ctr">
              <a:buNone/>
            </a:pPr>
            <a:endParaRPr lang="en-US" sz="2400" b="1" dirty="0" smtClean="0"/>
          </a:p>
          <a:p>
            <a:pPr algn="ctr">
              <a:buNone/>
            </a:pPr>
            <a:r>
              <a:rPr lang="uk-UA" dirty="0" smtClean="0"/>
              <a:t>Київ, 13 грудня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10</a:t>
            </a:fld>
            <a:endParaRPr lang="en-US" altLang="en-US" sz="1000" smtClean="0">
              <a:solidFill>
                <a:srgbClr val="FFFFFF"/>
              </a:solidFill>
            </a:endParaRPr>
          </a:p>
        </p:txBody>
      </p:sp>
      <p:sp>
        <p:nvSpPr>
          <p:cNvPr id="23555" name="Text Box 4"/>
          <p:cNvSpPr txBox="1">
            <a:spLocks noChangeArrowheads="1"/>
          </p:cNvSpPr>
          <p:nvPr/>
        </p:nvSpPr>
        <p:spPr bwMode="auto">
          <a:xfrm>
            <a:off x="307543" y="448975"/>
            <a:ext cx="8596312"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dirty="0"/>
          </a:p>
          <a:p>
            <a:pPr>
              <a:buNone/>
            </a:pPr>
            <a:r>
              <a:rPr lang="en-GB" sz="2000" b="1" dirty="0"/>
              <a:t>2 </a:t>
            </a:r>
            <a:r>
              <a:rPr lang="uk-UA" sz="2000" b="1" dirty="0"/>
              <a:t>Реалізація </a:t>
            </a:r>
            <a:r>
              <a:rPr lang="uk-UA" sz="2000" b="1" dirty="0" err="1"/>
              <a:t>підпроектів</a:t>
            </a:r>
            <a:endParaRPr lang="en-GB" sz="2000" b="1" dirty="0"/>
          </a:p>
          <a:p>
            <a:pPr algn="just">
              <a:buNone/>
            </a:pPr>
            <a:r>
              <a:rPr lang="en-GB" sz="2000" i="1" dirty="0"/>
              <a:t>2.1 </a:t>
            </a:r>
            <a:r>
              <a:rPr lang="uk-UA" sz="2000" i="1" dirty="0"/>
              <a:t>Граничні значення для національного та міжнародного тендерів</a:t>
            </a:r>
            <a:endParaRPr lang="en-US" sz="2000" i="1" dirty="0"/>
          </a:p>
          <a:p>
            <a:pPr algn="just">
              <a:buNone/>
            </a:pPr>
            <a:r>
              <a:rPr lang="uk-UA" sz="2000" dirty="0"/>
              <a:t>Національні конкурсні торги (НКТ) та міжнародні конкурсні торги (МКТ) відокремлено. Здійснення закупівлі за процедурами НКТ або МКТ залежить від типу контракту (послуги, роботи та товари), а також його ціни. Відповідно до ПМГТУ, для </a:t>
            </a:r>
            <a:r>
              <a:rPr lang="uk-UA" sz="2000" b="1" dirty="0"/>
              <a:t>закупівлі за МКТ</a:t>
            </a:r>
            <a:r>
              <a:rPr lang="uk-UA" sz="2000" dirty="0"/>
              <a:t> встановлено наступні граничні значення</a:t>
            </a:r>
            <a:r>
              <a:rPr lang="en-GB" sz="2000" dirty="0"/>
              <a:t>.</a:t>
            </a:r>
            <a:endParaRPr lang="uk-UA" sz="2000" dirty="0"/>
          </a:p>
          <a:p>
            <a:pPr algn="just">
              <a:buNone/>
            </a:pPr>
            <a:r>
              <a:rPr lang="uk-UA" sz="2000" dirty="0"/>
              <a:t>Характер контракту				Вартість в євро</a:t>
            </a:r>
          </a:p>
          <a:p>
            <a:pPr algn="just">
              <a:buNone/>
            </a:pPr>
            <a:r>
              <a:rPr lang="uk-UA" sz="1800" b="1" dirty="0"/>
              <a:t>Роботи						</a:t>
            </a:r>
            <a:r>
              <a:rPr lang="uk-UA" sz="1800" dirty="0"/>
              <a:t>1 мільйон</a:t>
            </a:r>
            <a:endParaRPr lang="uk-UA" sz="1800" b="1" dirty="0"/>
          </a:p>
          <a:p>
            <a:pPr algn="just">
              <a:buNone/>
            </a:pPr>
            <a:r>
              <a:rPr lang="uk-UA" sz="1800" b="1" dirty="0"/>
              <a:t>Товари та послуги, за винятком консультаційних	</a:t>
            </a:r>
            <a:endParaRPr lang="uk-UA" sz="1800" dirty="0"/>
          </a:p>
          <a:p>
            <a:pPr algn="just">
              <a:buNone/>
            </a:pPr>
            <a:r>
              <a:rPr lang="uk-UA" sz="1800" dirty="0"/>
              <a:t>Загалом						200 000</a:t>
            </a:r>
          </a:p>
          <a:p>
            <a:pPr algn="just">
              <a:buNone/>
            </a:pPr>
            <a:r>
              <a:rPr lang="uk-UA" sz="1800" dirty="0"/>
              <a:t>Електроенергія, газ, вода та транспорт		200 000</a:t>
            </a:r>
          </a:p>
          <a:p>
            <a:pPr algn="just">
              <a:buNone/>
            </a:pPr>
            <a:r>
              <a:rPr lang="uk-UA" sz="1800" dirty="0"/>
              <a:t>Зв</a:t>
            </a:r>
            <a:r>
              <a:rPr lang="en-US" sz="1800" dirty="0"/>
              <a:t>’</a:t>
            </a:r>
            <a:r>
              <a:rPr lang="uk-UA" sz="1800" dirty="0" err="1"/>
              <a:t>язок</a:t>
            </a:r>
            <a:r>
              <a:rPr lang="uk-UA" sz="1800" dirty="0"/>
              <a:t>						600 000</a:t>
            </a:r>
            <a:endParaRPr lang="en-GB" sz="1800" dirty="0"/>
          </a:p>
          <a:p>
            <a:pPr marL="0" indent="0">
              <a:buNone/>
            </a:pPr>
            <a:endParaRPr lang="en-GB" altLang="en-US" sz="2000" dirty="0"/>
          </a:p>
          <a:p>
            <a:pPr>
              <a:buFont typeface="Wingdings" pitchFamily="2" charset="2"/>
              <a:buChar char="§"/>
            </a:pPr>
            <a:endParaRPr lang="en-GB" altLang="en-US" sz="2000" dirty="0"/>
          </a:p>
        </p:txBody>
      </p:sp>
      <p:sp>
        <p:nvSpPr>
          <p:cNvPr id="23556" name="Rectangle 5"/>
          <p:cNvSpPr>
            <a:spLocks noChangeArrowheads="1"/>
          </p:cNvSpPr>
          <p:nvPr/>
        </p:nvSpPr>
        <p:spPr bwMode="auto">
          <a:xfrm>
            <a:off x="1159164" y="38101"/>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7" name="Text Box 2"/>
          <p:cNvSpPr txBox="1">
            <a:spLocks noChangeArrowheads="1"/>
          </p:cNvSpPr>
          <p:nvPr/>
        </p:nvSpPr>
        <p:spPr bwMode="auto">
          <a:xfrm>
            <a:off x="209118" y="838200"/>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11</a:t>
            </a:fld>
            <a:endParaRPr lang="en-US" altLang="en-US" sz="1000" smtClean="0">
              <a:solidFill>
                <a:srgbClr val="FFFFFF"/>
              </a:solidFill>
            </a:endParaRPr>
          </a:p>
        </p:txBody>
      </p:sp>
      <p:sp>
        <p:nvSpPr>
          <p:cNvPr id="23555" name="Text Box 4"/>
          <p:cNvSpPr txBox="1">
            <a:spLocks noChangeArrowheads="1"/>
          </p:cNvSpPr>
          <p:nvPr/>
        </p:nvSpPr>
        <p:spPr bwMode="auto">
          <a:xfrm>
            <a:off x="395288" y="990600"/>
            <a:ext cx="8596312" cy="3767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marL="0" lvl="0" indent="0" eaLnBrk="1" hangingPunct="1">
              <a:buNone/>
            </a:pPr>
            <a:r>
              <a:rPr lang="en-GB" sz="1800" b="1">
                <a:solidFill>
                  <a:srgbClr val="000000"/>
                </a:solidFill>
              </a:rPr>
              <a:t>2 </a:t>
            </a:r>
            <a:r>
              <a:rPr lang="uk-UA" sz="1800" b="1">
                <a:solidFill>
                  <a:srgbClr val="000000"/>
                </a:solidFill>
              </a:rPr>
              <a:t>Реалізація підпроектів</a:t>
            </a:r>
            <a:endParaRPr lang="en-GB" sz="1800" b="1">
              <a:solidFill>
                <a:srgbClr val="000000"/>
              </a:solidFill>
            </a:endParaRPr>
          </a:p>
          <a:p>
            <a:pPr marL="0" lvl="0" indent="0" algn="just" eaLnBrk="1" hangingPunct="1">
              <a:buNone/>
            </a:pPr>
            <a:r>
              <a:rPr lang="en-GB" sz="1800" i="1">
                <a:solidFill>
                  <a:srgbClr val="000000"/>
                </a:solidFill>
              </a:rPr>
              <a:t>2.1 </a:t>
            </a:r>
            <a:r>
              <a:rPr lang="uk-UA" sz="1800" i="1">
                <a:solidFill>
                  <a:srgbClr val="000000"/>
                </a:solidFill>
              </a:rPr>
              <a:t>Граничні значення для національного та міжнародного тендерів</a:t>
            </a:r>
            <a:endParaRPr lang="en-US" sz="1800" i="1">
              <a:solidFill>
                <a:srgbClr val="000000"/>
              </a:solidFill>
            </a:endParaRPr>
          </a:p>
          <a:p>
            <a:pPr marL="0" lvl="0" indent="0" algn="just" eaLnBrk="1" hangingPunct="1">
              <a:buNone/>
            </a:pPr>
            <a:endParaRPr lang="en-US" sz="1800" i="1">
              <a:solidFill>
                <a:srgbClr val="000000"/>
              </a:solidFill>
            </a:endParaRPr>
          </a:p>
          <a:p>
            <a:pPr marL="0" lvl="0" indent="0" algn="just" eaLnBrk="1" hangingPunct="1">
              <a:buNone/>
            </a:pPr>
            <a:r>
              <a:rPr lang="uk-UA" sz="1800" i="1">
                <a:solidFill>
                  <a:srgbClr val="000000"/>
                </a:solidFill>
              </a:rPr>
              <a:t>Граничні значення для технічної допомоги</a:t>
            </a:r>
          </a:p>
          <a:p>
            <a:pPr marL="0" lvl="0" indent="0" algn="just" eaLnBrk="1" hangingPunct="1">
              <a:buNone/>
            </a:pPr>
            <a:endParaRPr lang="uk-UA" sz="1800" i="1">
              <a:solidFill>
                <a:srgbClr val="000000"/>
              </a:solidFill>
            </a:endParaRPr>
          </a:p>
          <a:p>
            <a:pPr marL="0" lvl="0" indent="0" algn="just" eaLnBrk="1" hangingPunct="1">
              <a:buNone/>
            </a:pPr>
            <a:r>
              <a:rPr lang="uk-UA" sz="1600">
                <a:solidFill>
                  <a:srgbClr val="000000"/>
                </a:solidFill>
              </a:rPr>
              <a:t>Сума контракту в євро	Кількість відібраних кандидатів	Кількість країн</a:t>
            </a:r>
          </a:p>
          <a:p>
            <a:pPr marL="0" lvl="0" indent="0" algn="just" eaLnBrk="1" hangingPunct="1">
              <a:buNone/>
            </a:pPr>
            <a:endParaRPr lang="uk-UA" sz="1600">
              <a:solidFill>
                <a:srgbClr val="000000"/>
              </a:solidFill>
            </a:endParaRPr>
          </a:p>
          <a:p>
            <a:pPr marL="0" lvl="0" indent="0" algn="just" eaLnBrk="1" hangingPunct="1">
              <a:buNone/>
            </a:pPr>
            <a:r>
              <a:rPr lang="uk-UA" sz="1600">
                <a:solidFill>
                  <a:srgbClr val="000000"/>
                </a:solidFill>
              </a:rPr>
              <a:t>Понад 200 000                          Процедура відкрита чи закрита</a:t>
            </a:r>
          </a:p>
          <a:p>
            <a:pPr marL="0" lvl="0" indent="0" algn="just" eaLnBrk="1" hangingPunct="1">
              <a:buNone/>
            </a:pPr>
            <a:endParaRPr lang="uk-UA" sz="1600">
              <a:solidFill>
                <a:srgbClr val="000000"/>
              </a:solidFill>
            </a:endParaRPr>
          </a:p>
          <a:p>
            <a:pPr marL="0" lvl="0" indent="0" algn="just" eaLnBrk="1" hangingPunct="1">
              <a:buNone/>
            </a:pPr>
            <a:r>
              <a:rPr lang="uk-UA" sz="1600">
                <a:solidFill>
                  <a:srgbClr val="000000"/>
                </a:solidFill>
              </a:rPr>
              <a:t>50 000 – 200 000                                   3 – 7                                          мінімум 2</a:t>
            </a:r>
          </a:p>
          <a:p>
            <a:pPr marL="0" lvl="0" indent="0" algn="just" eaLnBrk="1" hangingPunct="1">
              <a:buNone/>
            </a:pPr>
            <a:endParaRPr lang="uk-UA" sz="1600">
              <a:solidFill>
                <a:srgbClr val="000000"/>
              </a:solidFill>
            </a:endParaRPr>
          </a:p>
          <a:p>
            <a:pPr marL="0" lvl="0" indent="0" algn="just" eaLnBrk="1" hangingPunct="1">
              <a:buNone/>
            </a:pPr>
            <a:r>
              <a:rPr lang="uk-UA" sz="1600">
                <a:solidFill>
                  <a:srgbClr val="000000"/>
                </a:solidFill>
              </a:rPr>
              <a:t>Нижче 50 000                                            1                                         не застосовується             </a:t>
            </a:r>
            <a:endParaRPr lang="en-US" sz="1600" dirty="0">
              <a:solidFill>
                <a:srgbClr val="000000"/>
              </a:solidFill>
            </a:endParaRPr>
          </a:p>
        </p:txBody>
      </p:sp>
      <p:sp>
        <p:nvSpPr>
          <p:cNvPr id="23556" name="Rectangle 5"/>
          <p:cNvSpPr>
            <a:spLocks noChangeArrowheads="1"/>
          </p:cNvSpPr>
          <p:nvPr/>
        </p:nvSpPr>
        <p:spPr bwMode="auto">
          <a:xfrm>
            <a:off x="1193800" y="23814"/>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7" name="Text Box 2"/>
          <p:cNvSpPr txBox="1">
            <a:spLocks noChangeArrowheads="1"/>
          </p:cNvSpPr>
          <p:nvPr/>
        </p:nvSpPr>
        <p:spPr bwMode="auto">
          <a:xfrm>
            <a:off x="195263" y="838200"/>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12</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066800" y="36543"/>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495300" y="1097425"/>
            <a:ext cx="8229600" cy="5182957"/>
          </a:xfrm>
          <a:prstGeom prst="rect">
            <a:avLst/>
          </a:prstGeom>
        </p:spPr>
        <p:txBody>
          <a:bodyPr wrap="square">
            <a:spAutoFit/>
          </a:bodyPr>
          <a:lstStyle/>
          <a:p>
            <a:pPr lvl="0">
              <a:buNone/>
            </a:pPr>
            <a:r>
              <a:rPr lang="en-GB" b="1" dirty="0">
                <a:solidFill>
                  <a:srgbClr val="000000"/>
                </a:solidFill>
              </a:rPr>
              <a:t>2 </a:t>
            </a:r>
            <a:r>
              <a:rPr lang="uk-UA" b="1" dirty="0">
                <a:solidFill>
                  <a:srgbClr val="000000"/>
                </a:solidFill>
              </a:rPr>
              <a:t>Реалізація </a:t>
            </a:r>
            <a:r>
              <a:rPr lang="uk-UA" b="1" dirty="0" err="1">
                <a:solidFill>
                  <a:srgbClr val="000000"/>
                </a:solidFill>
              </a:rPr>
              <a:t>підпроектів</a:t>
            </a:r>
            <a:endParaRPr lang="en-GB" b="1" dirty="0">
              <a:solidFill>
                <a:srgbClr val="000000"/>
              </a:solidFill>
            </a:endParaRPr>
          </a:p>
          <a:p>
            <a:pPr lvl="0">
              <a:buNone/>
            </a:pPr>
            <a:r>
              <a:rPr lang="en-GB" b="1" i="1" dirty="0">
                <a:solidFill>
                  <a:srgbClr val="000000"/>
                </a:solidFill>
              </a:rPr>
              <a:t>2.2 </a:t>
            </a:r>
            <a:r>
              <a:rPr lang="uk-UA" i="1" dirty="0">
                <a:solidFill>
                  <a:srgbClr val="000000"/>
                </a:solidFill>
              </a:rPr>
              <a:t>Нагляд ГУПП та ЄІБ під час тендерного процесу</a:t>
            </a:r>
            <a:endParaRPr lang="en-US" i="1" dirty="0">
              <a:solidFill>
                <a:srgbClr val="000000"/>
              </a:solidFill>
            </a:endParaRPr>
          </a:p>
          <a:p>
            <a:pPr lvl="0" algn="just">
              <a:buNone/>
            </a:pPr>
            <a:r>
              <a:rPr lang="uk-UA" sz="1800" dirty="0">
                <a:solidFill>
                  <a:srgbClr val="000000"/>
                </a:solidFill>
              </a:rPr>
              <a:t>Всі закупівлі у рамках ПМГТУ повинні виконуватися у відповідності до </a:t>
            </a:r>
            <a:r>
              <a:rPr lang="uk-UA" sz="1800" b="1" dirty="0">
                <a:solidFill>
                  <a:srgbClr val="000000"/>
                </a:solidFill>
              </a:rPr>
              <a:t>Керівництва ЄІБ з закупівель</a:t>
            </a:r>
            <a:r>
              <a:rPr lang="uk-UA" sz="1800" dirty="0">
                <a:solidFill>
                  <a:srgbClr val="000000"/>
                </a:solidFill>
              </a:rPr>
              <a:t> для проектів, які фінансуються ЄІБ.</a:t>
            </a:r>
          </a:p>
          <a:p>
            <a:pPr lvl="0" algn="just">
              <a:buNone/>
            </a:pPr>
            <a:r>
              <a:rPr lang="uk-UA" sz="1800" dirty="0">
                <a:solidFill>
                  <a:srgbClr val="000000"/>
                </a:solidFill>
              </a:rPr>
              <a:t>Процедура закупівлі є конфіденційною. Конфіденційність дає ГВП можливість запобігти будь-якому недозволеному втручанню. Тому ГВП та Оціночний комітет не можуть поширювати будь-яку інформацію про оцінку тендерних пропозицій, або надавати учасникам чи будь-яким іншим особам, які офіційно не беруть участі у процедурі закупівлі, будь-які рекомендації для отримання переваги. У випадку </a:t>
            </a:r>
            <a:r>
              <a:rPr lang="uk-UA" sz="1800" b="1" dirty="0">
                <a:solidFill>
                  <a:srgbClr val="000000"/>
                </a:solidFill>
              </a:rPr>
              <a:t>порушення конфіденційності </a:t>
            </a:r>
            <a:r>
              <a:rPr lang="uk-UA" sz="1800" dirty="0">
                <a:solidFill>
                  <a:srgbClr val="000000"/>
                </a:solidFill>
              </a:rPr>
              <a:t>ГУПП або ЄІБ/ МФО можуть вимагати скасування тендерної процедури.</a:t>
            </a:r>
          </a:p>
          <a:p>
            <a:pPr lvl="0" algn="just">
              <a:buNone/>
            </a:pPr>
            <a:r>
              <a:rPr lang="uk-UA" sz="1800" dirty="0">
                <a:solidFill>
                  <a:srgbClr val="000000"/>
                </a:solidFill>
              </a:rPr>
              <a:t>Будь-яка спроба учасника тендеру у будь-який спосіб вплинути на процес (намагаючись встановити контакт з членами Оціночного комітету бо іншим чином) призведе до </a:t>
            </a:r>
            <a:r>
              <a:rPr lang="uk-UA" sz="1800" b="1" dirty="0">
                <a:solidFill>
                  <a:srgbClr val="000000"/>
                </a:solidFill>
              </a:rPr>
              <a:t>негайного виключення</a:t>
            </a:r>
            <a:r>
              <a:rPr lang="uk-UA" sz="1800" dirty="0">
                <a:solidFill>
                  <a:srgbClr val="000000"/>
                </a:solidFill>
              </a:rPr>
              <a:t> тендерної </a:t>
            </a:r>
            <a:r>
              <a:rPr lang="uk-UA" sz="1800" dirty="0" smtClean="0">
                <a:solidFill>
                  <a:srgbClr val="000000"/>
                </a:solidFill>
              </a:rPr>
              <a:t>пропозиції з подальшого розгляду. </a:t>
            </a:r>
            <a:endParaRPr lang="uk-UA" sz="1800" dirty="0">
              <a:solidFill>
                <a:srgbClr val="000000"/>
              </a:solidFill>
            </a:endParaRPr>
          </a:p>
          <a:p>
            <a:pPr>
              <a:buNone/>
            </a:pPr>
            <a:endParaRPr lang="en-US" dirty="0"/>
          </a:p>
        </p:txBody>
      </p:sp>
      <p:sp>
        <p:nvSpPr>
          <p:cNvPr id="7" name="Text Box 2"/>
          <p:cNvSpPr txBox="1">
            <a:spLocks noChangeArrowheads="1"/>
          </p:cNvSpPr>
          <p:nvPr/>
        </p:nvSpPr>
        <p:spPr bwMode="auto">
          <a:xfrm>
            <a:off x="243681" y="922137"/>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13</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150144" y="-14287"/>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algn="ctr" eaLnBrk="1" hangingPunct="1">
              <a:spcBef>
                <a:spcPct val="0"/>
              </a:spcBef>
              <a:buNone/>
            </a:pPr>
            <a:r>
              <a:rPr lang="en-US" sz="2000" b="1" dirty="0" smtClean="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258763" y="838200"/>
            <a:ext cx="8580437" cy="6494085"/>
          </a:xfrm>
          <a:prstGeom prst="rect">
            <a:avLst/>
          </a:prstGeom>
        </p:spPr>
        <p:txBody>
          <a:bodyPr wrap="square">
            <a:spAutoFit/>
          </a:bodyPr>
          <a:lstStyle/>
          <a:p>
            <a:pPr lvl="0">
              <a:buNone/>
            </a:pPr>
            <a:r>
              <a:rPr lang="en-GB" b="1" dirty="0">
                <a:solidFill>
                  <a:srgbClr val="000000"/>
                </a:solidFill>
              </a:rPr>
              <a:t>2 </a:t>
            </a:r>
            <a:r>
              <a:rPr lang="uk-UA" b="1" dirty="0">
                <a:solidFill>
                  <a:srgbClr val="000000"/>
                </a:solidFill>
              </a:rPr>
              <a:t>Реалізація </a:t>
            </a:r>
            <a:r>
              <a:rPr lang="uk-UA" b="1" dirty="0" err="1">
                <a:solidFill>
                  <a:srgbClr val="000000"/>
                </a:solidFill>
              </a:rPr>
              <a:t>підпроектів</a:t>
            </a:r>
            <a:endParaRPr lang="en-GB" b="1" dirty="0">
              <a:solidFill>
                <a:srgbClr val="000000"/>
              </a:solidFill>
            </a:endParaRPr>
          </a:p>
          <a:p>
            <a:pPr lvl="0">
              <a:buNone/>
            </a:pPr>
            <a:r>
              <a:rPr lang="en-GB" b="1" i="1" dirty="0">
                <a:solidFill>
                  <a:srgbClr val="000000"/>
                </a:solidFill>
              </a:rPr>
              <a:t>2.2 </a:t>
            </a:r>
            <a:r>
              <a:rPr lang="uk-UA" i="1" dirty="0">
                <a:solidFill>
                  <a:srgbClr val="000000"/>
                </a:solidFill>
              </a:rPr>
              <a:t>Нагляд ГУПП та ЄІБ під час тендерного процесу</a:t>
            </a:r>
            <a:endParaRPr lang="en-US" i="1" dirty="0">
              <a:solidFill>
                <a:srgbClr val="000000"/>
              </a:solidFill>
            </a:endParaRPr>
          </a:p>
          <a:p>
            <a:pPr algn="just">
              <a:buFont typeface="Wingdings" pitchFamily="2" charset="2"/>
              <a:buChar char="§"/>
            </a:pPr>
            <a:r>
              <a:rPr lang="uk-UA" sz="1800" dirty="0" smtClean="0"/>
              <a:t>Оціночний комітет, призначений Замовником (Кінцевий отримувач, транспортна компанія), виконує оцінку невідхилених тендерних заявок, які аналізуються ГУПП. У випаду незгоди питання подається в ЄІБ, який має право відмовити у погодженні.</a:t>
            </a:r>
          </a:p>
          <a:p>
            <a:pPr algn="just">
              <a:buFont typeface="Wingdings" pitchFamily="2" charset="2"/>
              <a:buChar char="§"/>
            </a:pPr>
            <a:r>
              <a:rPr lang="uk-UA" sz="1800" dirty="0" smtClean="0"/>
              <a:t>ГУПП та/або ЄІБ можуть призначити спостерігача для спостереження за оцінкою. Кожний кінцевий отримувач та його ГВП повинні надати незалежним спостерігачам дозвіл на доступ до своїх приміщень на всіх етапах тендерного процесу і забезпечити право Банку у рамках проведення тендеру за кожним </a:t>
            </a:r>
            <a:r>
              <a:rPr lang="uk-UA" sz="1800" dirty="0" err="1" smtClean="0"/>
              <a:t>підпроектом</a:t>
            </a:r>
            <a:r>
              <a:rPr lang="uk-UA" sz="1800" dirty="0" smtClean="0"/>
              <a:t> на:</a:t>
            </a:r>
          </a:p>
          <a:p>
            <a:pPr marL="285750" indent="-285750" algn="just">
              <a:buFontTx/>
              <a:buChar char="-"/>
            </a:pPr>
            <a:r>
              <a:rPr lang="uk-UA" sz="1800" dirty="0" smtClean="0"/>
              <a:t>Аналіз звітів про оцінку до їх затвердження відповідними оціночними комітетами та</a:t>
            </a:r>
          </a:p>
          <a:p>
            <a:pPr marL="285750" indent="-285750" algn="just">
              <a:buFontTx/>
              <a:buChar char="-"/>
            </a:pPr>
            <a:r>
              <a:rPr lang="uk-UA" sz="1800" dirty="0" smtClean="0"/>
              <a:t>Призначення місця оцінки тендерних пропозицій та способу їх отримання та зберігання</a:t>
            </a:r>
            <a:r>
              <a:rPr lang="en-GB" sz="1800" dirty="0" smtClean="0"/>
              <a:t>; </a:t>
            </a:r>
            <a:endParaRPr lang="en-US" sz="1800" i="1" dirty="0" smtClean="0"/>
          </a:p>
          <a:p>
            <a:pPr algn="just">
              <a:buFont typeface="Wingdings" pitchFamily="2" charset="2"/>
              <a:buChar char="§"/>
            </a:pPr>
            <a:r>
              <a:rPr lang="uk-UA" sz="1800" dirty="0" smtClean="0"/>
              <a:t>ЄІБ залишає за собою право на аналіз пропозицій всіх учасників тендеру або окремих учасників, а також всіх інших документів, які стосуються процесу закупівлі, і може користуватися цим правом до двох років після завершення проекту. </a:t>
            </a:r>
            <a:endParaRPr lang="en-US" dirty="0" smtClean="0"/>
          </a:p>
          <a:p>
            <a:pPr algn="just">
              <a:buNone/>
            </a:pPr>
            <a:endParaRPr lang="en-US" dirty="0" smtClean="0"/>
          </a:p>
          <a:p>
            <a:pPr>
              <a:buNone/>
            </a:pPr>
            <a:endParaRPr lang="en-US" dirty="0"/>
          </a:p>
        </p:txBody>
      </p:sp>
      <p:sp>
        <p:nvSpPr>
          <p:cNvPr id="7" name="Text Box 2"/>
          <p:cNvSpPr txBox="1">
            <a:spLocks noChangeArrowheads="1"/>
          </p:cNvSpPr>
          <p:nvPr/>
        </p:nvSpPr>
        <p:spPr bwMode="auto">
          <a:xfrm>
            <a:off x="182562" y="878898"/>
            <a:ext cx="8732837" cy="5639377"/>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14</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193800" y="6927"/>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lvl="0" eaLnBrk="1" hangingPunct="1">
              <a:buNone/>
            </a:pPr>
            <a:r>
              <a:rPr lang="uk-UA" altLang="en-US" sz="1200" dirty="0">
                <a:solidFill>
                  <a:srgbClr val="FFFFFF"/>
                </a:solidFill>
              </a:rPr>
              <a:t>Європейський інвестиційний банк</a:t>
            </a:r>
            <a:endParaRPr lang="en-GB" altLang="en-US" sz="1200" dirty="0">
              <a:solidFill>
                <a:srgbClr val="FFFFFF"/>
              </a:solidFill>
            </a:endParaRPr>
          </a:p>
        </p:txBody>
      </p:sp>
      <p:sp>
        <p:nvSpPr>
          <p:cNvPr id="6" name="Rectangle 5"/>
          <p:cNvSpPr/>
          <p:nvPr/>
        </p:nvSpPr>
        <p:spPr>
          <a:xfrm>
            <a:off x="304800" y="914401"/>
            <a:ext cx="8534400" cy="2302169"/>
          </a:xfrm>
          <a:prstGeom prst="rect">
            <a:avLst/>
          </a:prstGeom>
        </p:spPr>
        <p:txBody>
          <a:bodyPr wrap="square">
            <a:spAutoFit/>
          </a:bodyPr>
          <a:lstStyle/>
          <a:p>
            <a:pPr lvl="0">
              <a:buNone/>
            </a:pPr>
            <a:r>
              <a:rPr lang="en-GB" b="1" dirty="0">
                <a:solidFill>
                  <a:srgbClr val="000000"/>
                </a:solidFill>
              </a:rPr>
              <a:t>2 </a:t>
            </a:r>
            <a:r>
              <a:rPr lang="uk-UA" b="1" dirty="0">
                <a:solidFill>
                  <a:srgbClr val="000000"/>
                </a:solidFill>
              </a:rPr>
              <a:t>Реалізація </a:t>
            </a:r>
            <a:r>
              <a:rPr lang="uk-UA" b="1" dirty="0" err="1">
                <a:solidFill>
                  <a:srgbClr val="000000"/>
                </a:solidFill>
              </a:rPr>
              <a:t>підпроектів</a:t>
            </a:r>
            <a:endParaRPr lang="en-GB" b="1" dirty="0">
              <a:solidFill>
                <a:srgbClr val="000000"/>
              </a:solidFill>
            </a:endParaRPr>
          </a:p>
          <a:p>
            <a:pPr lvl="0">
              <a:buNone/>
            </a:pPr>
            <a:r>
              <a:rPr lang="en-GB" b="1" i="1" dirty="0">
                <a:solidFill>
                  <a:srgbClr val="000000"/>
                </a:solidFill>
              </a:rPr>
              <a:t>2.2 </a:t>
            </a:r>
            <a:r>
              <a:rPr lang="uk-UA" i="1" dirty="0">
                <a:solidFill>
                  <a:srgbClr val="000000"/>
                </a:solidFill>
              </a:rPr>
              <a:t>Нагляд ГУПП та ЄІБ під час тендерного </a:t>
            </a:r>
            <a:r>
              <a:rPr lang="uk-UA" i="1" dirty="0" smtClean="0">
                <a:solidFill>
                  <a:srgbClr val="000000"/>
                </a:solidFill>
              </a:rPr>
              <a:t>процесу (продовження)</a:t>
            </a:r>
            <a:endParaRPr lang="en-US" i="1" dirty="0">
              <a:solidFill>
                <a:srgbClr val="000000"/>
              </a:solidFill>
            </a:endParaRPr>
          </a:p>
          <a:p>
            <a:pPr>
              <a:buFont typeface="Wingdings" pitchFamily="2" charset="2"/>
              <a:buChar char="§"/>
            </a:pPr>
            <a:r>
              <a:rPr lang="uk-UA" sz="1800" dirty="0" smtClean="0"/>
              <a:t>Звіти про оцінку та рекомендації щодо підписання контракту подаються в ГУПП. Для більших </a:t>
            </a:r>
            <a:r>
              <a:rPr lang="uk-UA" sz="1800" dirty="0" err="1" smtClean="0"/>
              <a:t>підпроектів</a:t>
            </a:r>
            <a:r>
              <a:rPr lang="uk-UA" sz="1800" dirty="0" smtClean="0"/>
              <a:t> звіти подаються в ЄІБ так, щоб Банк мав час їх проаналізувати та відповісти ініціатору (міська рада або міська транспортна компанія</a:t>
            </a:r>
            <a:r>
              <a:rPr lang="en-GB" sz="1800" dirty="0" smtClean="0"/>
              <a:t>).</a:t>
            </a:r>
            <a:endParaRPr lang="uk-UA" sz="1800" dirty="0" smtClean="0"/>
          </a:p>
          <a:p>
            <a:pPr>
              <a:buNone/>
            </a:pPr>
            <a:endParaRPr lang="en-GB" b="1" dirty="0" smtClean="0"/>
          </a:p>
        </p:txBody>
      </p:sp>
      <p:sp>
        <p:nvSpPr>
          <p:cNvPr id="7" name="Text Box 2"/>
          <p:cNvSpPr txBox="1">
            <a:spLocks noChangeArrowheads="1"/>
          </p:cNvSpPr>
          <p:nvPr/>
        </p:nvSpPr>
        <p:spPr bwMode="auto">
          <a:xfrm>
            <a:off x="106363" y="804141"/>
            <a:ext cx="8732837" cy="56388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715863961"/>
              </p:ext>
            </p:extLst>
          </p:nvPr>
        </p:nvGraphicFramePr>
        <p:xfrm>
          <a:off x="430047" y="2912639"/>
          <a:ext cx="8283905" cy="3263117"/>
        </p:xfrm>
        <a:graphic>
          <a:graphicData uri="http://schemas.openxmlformats.org/drawingml/2006/table">
            <a:tbl>
              <a:tblPr firstRow="1" firstCol="1" bandRow="1"/>
              <a:tblGrid>
                <a:gridCol w="1655752"/>
                <a:gridCol w="902042"/>
                <a:gridCol w="1396852"/>
                <a:gridCol w="1318580"/>
                <a:gridCol w="1503587"/>
                <a:gridCol w="84514"/>
                <a:gridCol w="1422578"/>
              </a:tblGrid>
              <a:tr h="181284">
                <a:tc>
                  <a:txBody>
                    <a:bodyPr/>
                    <a:lstStyle/>
                    <a:p>
                      <a:pPr algn="ctr">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Етап проекту</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A8D08D"/>
                    </a:solidFill>
                  </a:tcPr>
                </a:tc>
                <a:tc>
                  <a:txBody>
                    <a:bodyPr/>
                    <a:lstStyle/>
                    <a:p>
                      <a:pPr algn="ctr">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ГВП</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A8D08D"/>
                    </a:solidFill>
                  </a:tcPr>
                </a:tc>
                <a:tc>
                  <a:txBody>
                    <a:bodyPr/>
                    <a:lstStyle/>
                    <a:p>
                      <a:pPr algn="ctr">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ГУПП</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A8D08D"/>
                    </a:solidFill>
                  </a:tcPr>
                </a:tc>
                <a:tc>
                  <a:txBody>
                    <a:bodyPr/>
                    <a:lstStyle/>
                    <a:p>
                      <a:pPr algn="ctr">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КК</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A8D08D"/>
                    </a:solidFill>
                  </a:tcPr>
                </a:tc>
                <a:tc gridSpan="3">
                  <a:txBody>
                    <a:bodyPr/>
                    <a:lstStyle/>
                    <a:p>
                      <a:pPr algn="ctr">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ЄІБ</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A8D08D"/>
                    </a:solidFill>
                  </a:tcPr>
                </a:tc>
                <a:tc hMerge="1">
                  <a:txBody>
                    <a:bodyPr/>
                    <a:lstStyle/>
                    <a:p>
                      <a:endParaRPr lang="uk-UA"/>
                    </a:p>
                  </a:txBody>
                  <a:tcPr/>
                </a:tc>
                <a:tc hMerge="1">
                  <a:txBody>
                    <a:bodyPr/>
                    <a:lstStyle/>
                    <a:p>
                      <a:endParaRPr lang="uk-UA"/>
                    </a:p>
                  </a:txBody>
                  <a:tcPr/>
                </a:tc>
              </a:tr>
              <a:tr h="181284">
                <a:tc gridSpan="4">
                  <a:txBody>
                    <a:bodyPr/>
                    <a:lstStyle/>
                    <a:p>
                      <a:pPr algn="ctr">
                        <a:lnSpc>
                          <a:spcPct val="115000"/>
                        </a:lnSpc>
                        <a:spcAft>
                          <a:spcPts val="600"/>
                        </a:spcAft>
                      </a:pPr>
                      <a:r>
                        <a:rPr lang="uk-UA" sz="1000" b="1">
                          <a:effectLst/>
                          <a:latin typeface="Arial" panose="020B0604020202020204" pitchFamily="34" charset="0"/>
                          <a:ea typeface="Calibri" panose="020F0502020204030204" pitchFamily="34" charset="0"/>
                          <a:cs typeface="Times New Roman" panose="02020603050405020304" pitchFamily="18" charset="0"/>
                        </a:rPr>
                        <a:t>Закупівля</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a:txBody>
                    <a:bodyPr/>
                    <a:lstStyle/>
                    <a:p>
                      <a:pPr algn="ctr">
                        <a:lnSpc>
                          <a:spcPct val="115000"/>
                        </a:lnSpc>
                        <a:spcAft>
                          <a:spcPts val="600"/>
                        </a:spcAft>
                      </a:pPr>
                      <a:r>
                        <a:rPr lang="uk-UA" sz="1000" b="1">
                          <a:effectLst/>
                          <a:latin typeface="Arial" panose="020B0604020202020204" pitchFamily="34" charset="0"/>
                          <a:ea typeface="Calibri" panose="020F0502020204030204" pitchFamily="34" charset="0"/>
                          <a:cs typeface="Times New Roman" panose="02020603050405020304" pitchFamily="18" charset="0"/>
                        </a:rPr>
                        <a:t>МКТ*</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a:lnSpc>
                          <a:spcPct val="115000"/>
                        </a:lnSpc>
                        <a:spcAft>
                          <a:spcPts val="600"/>
                        </a:spcAft>
                      </a:pPr>
                      <a:r>
                        <a:rPr lang="uk-UA" sz="1000" b="1">
                          <a:effectLst/>
                          <a:latin typeface="Arial" panose="020B0604020202020204" pitchFamily="34" charset="0"/>
                          <a:ea typeface="Calibri" panose="020F0502020204030204" pitchFamily="34" charset="0"/>
                          <a:cs typeface="Times New Roman" panose="02020603050405020304" pitchFamily="18" charset="0"/>
                        </a:rPr>
                        <a:t>НКТ*</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uk-UA"/>
                    </a:p>
                  </a:txBody>
                  <a:tcPr/>
                </a:tc>
              </a:tr>
              <a:tr h="725137">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План закупівлі, включно з методами, процедурами і правилами</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Готує</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коментує</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задіяний</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3">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коментує</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r>
              <a:tr h="362569">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Документи попередньої кваліфікації</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Готує</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коментує</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задіяний</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коментує</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uk-UA"/>
                    </a:p>
                  </a:txBody>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задіяний</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543853">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Повідомлення про закупівлю</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діє</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Готує публікацію в Офіційному Віснику ЄС</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задіяний</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Публікація в ОВЄС (допомога ГУПП)</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uk-UA"/>
                    </a:p>
                  </a:txBody>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задіяний</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725137">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Звіт про предкваліфікаційну оцінку, перелік кандидатів</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Готує</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коментує</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задіяний</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Погоджує</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uk-UA"/>
                    </a:p>
                  </a:txBody>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задіяний</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543853">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Тендерна документація (зокрема проект контракту)</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Готує</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коментує</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задіяний</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коментує</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uk-UA"/>
                    </a:p>
                  </a:txBody>
                  <a:tcPr/>
                </a:tc>
                <a:tc>
                  <a:txBody>
                    <a:bodyPr/>
                    <a:lstStyle/>
                    <a:p>
                      <a:pPr algn="just">
                        <a:lnSpc>
                          <a:spcPct val="115000"/>
                        </a:lnSpc>
                        <a:spcAft>
                          <a:spcPts val="600"/>
                        </a:spcAft>
                      </a:pPr>
                      <a:r>
                        <a:rPr lang="uk-UA" sz="1000" dirty="0">
                          <a:effectLst/>
                          <a:latin typeface="Arial" panose="020B0604020202020204" pitchFamily="34" charset="0"/>
                          <a:ea typeface="Calibri" panose="020F0502020204030204" pitchFamily="34" charset="0"/>
                          <a:cs typeface="Times New Roman" panose="02020603050405020304" pitchFamily="18" charset="0"/>
                        </a:rPr>
                        <a:t>Не задіяний</a:t>
                      </a:r>
                      <a:endParaRPr lang="uk-UA" sz="900" dirty="0">
                        <a:effectLst/>
                        <a:latin typeface="Arial" panose="020B0604020202020204" pitchFamily="34" charset="0"/>
                        <a:ea typeface="Calibri" panose="020F0502020204030204" pitchFamily="34" charset="0"/>
                        <a:cs typeface="Times New Roman" panose="02020603050405020304" pitchFamily="18" charset="0"/>
                      </a:endParaRPr>
                    </a:p>
                  </a:txBody>
                  <a:tcPr marL="59114" marR="59114"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15</a:t>
            </a:fld>
            <a:endParaRPr lang="en-US" altLang="en-US" sz="1000" smtClean="0">
              <a:solidFill>
                <a:srgbClr val="FFFFFF"/>
              </a:solidFill>
            </a:endParaRPr>
          </a:p>
        </p:txBody>
      </p:sp>
      <p:sp>
        <p:nvSpPr>
          <p:cNvPr id="23555" name="Text Box 4"/>
          <p:cNvSpPr txBox="1">
            <a:spLocks noChangeArrowheads="1"/>
          </p:cNvSpPr>
          <p:nvPr/>
        </p:nvSpPr>
        <p:spPr bwMode="auto">
          <a:xfrm>
            <a:off x="286905" y="750811"/>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317625" y="-14287"/>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lvl="0" eaLnBrk="1" hangingPunct="1">
              <a:buNone/>
            </a:pPr>
            <a:r>
              <a:rPr lang="uk-UA" altLang="en-US" sz="1200" dirty="0">
                <a:solidFill>
                  <a:srgbClr val="FFFFFF"/>
                </a:solidFill>
              </a:rPr>
              <a:t>Європейський інвестиційний банк</a:t>
            </a:r>
            <a:endParaRPr lang="en-GB" altLang="en-US" sz="1200" dirty="0">
              <a:solidFill>
                <a:srgbClr val="FFFFFF"/>
              </a:solidFill>
            </a:endParaRPr>
          </a:p>
        </p:txBody>
      </p:sp>
      <p:sp>
        <p:nvSpPr>
          <p:cNvPr id="6" name="Rectangle 5"/>
          <p:cNvSpPr/>
          <p:nvPr/>
        </p:nvSpPr>
        <p:spPr>
          <a:xfrm>
            <a:off x="381000" y="914400"/>
            <a:ext cx="8610600" cy="2431435"/>
          </a:xfrm>
          <a:prstGeom prst="rect">
            <a:avLst/>
          </a:prstGeom>
        </p:spPr>
        <p:txBody>
          <a:bodyPr wrap="square">
            <a:spAutoFit/>
          </a:bodyPr>
          <a:lstStyle/>
          <a:p>
            <a:pPr lvl="0">
              <a:buNone/>
            </a:pPr>
            <a:r>
              <a:rPr lang="en-GB" b="1" dirty="0">
                <a:solidFill>
                  <a:srgbClr val="000000"/>
                </a:solidFill>
              </a:rPr>
              <a:t>2 </a:t>
            </a:r>
            <a:r>
              <a:rPr lang="uk-UA" b="1" dirty="0">
                <a:solidFill>
                  <a:srgbClr val="000000"/>
                </a:solidFill>
              </a:rPr>
              <a:t>Реалізація </a:t>
            </a:r>
            <a:r>
              <a:rPr lang="uk-UA" b="1" dirty="0" err="1">
                <a:solidFill>
                  <a:srgbClr val="000000"/>
                </a:solidFill>
              </a:rPr>
              <a:t>підпроектів</a:t>
            </a:r>
            <a:endParaRPr lang="en-GB" b="1" dirty="0">
              <a:solidFill>
                <a:srgbClr val="000000"/>
              </a:solidFill>
            </a:endParaRPr>
          </a:p>
          <a:p>
            <a:pPr lvl="0">
              <a:buNone/>
            </a:pPr>
            <a:r>
              <a:rPr lang="en-GB" b="1" i="1" dirty="0">
                <a:solidFill>
                  <a:srgbClr val="000000"/>
                </a:solidFill>
              </a:rPr>
              <a:t>2.2 </a:t>
            </a:r>
            <a:r>
              <a:rPr lang="uk-UA" i="1" dirty="0">
                <a:solidFill>
                  <a:srgbClr val="000000"/>
                </a:solidFill>
              </a:rPr>
              <a:t>Нагляд ГУПП та ЄІБ під час тендерного процесу (продовження)</a:t>
            </a:r>
            <a:endParaRPr lang="en-US" i="1" dirty="0">
              <a:solidFill>
                <a:srgbClr val="000000"/>
              </a:solidFill>
            </a:endParaRPr>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286905" y="750811"/>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064478916"/>
              </p:ext>
            </p:extLst>
          </p:nvPr>
        </p:nvGraphicFramePr>
        <p:xfrm>
          <a:off x="539750" y="2133600"/>
          <a:ext cx="8280400" cy="3657599"/>
        </p:xfrm>
        <a:graphic>
          <a:graphicData uri="http://schemas.openxmlformats.org/drawingml/2006/table">
            <a:tbl>
              <a:tblPr firstRow="1" firstCol="1" bandRow="1"/>
              <a:tblGrid>
                <a:gridCol w="1656299"/>
                <a:gridCol w="902140"/>
                <a:gridCol w="1397057"/>
                <a:gridCol w="1318134"/>
                <a:gridCol w="1584501"/>
                <a:gridCol w="1422269"/>
              </a:tblGrid>
              <a:tr h="609600">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Пояснення щодо тендеру</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Готує</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коментує</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задіяний</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Перевіряє</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задіяний</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04800">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Відміна тендеру</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Готує</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коментує</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задіяний</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Погоджує</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задіяний</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04800">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Звіт з технічної оцінки</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Готує</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коментує</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задіяний</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Погоджує</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задіяний</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523999">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Кінцевий звіт з оцінки, рекомендація про підписання контракту</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Готує</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коментує, публікація Повідомлення про підписання контракту в ОВЄС</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задіяний</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Погоджує </a:t>
                      </a:r>
                      <a:endParaRPr lang="uk-UA" sz="90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Публікація в ОВЄС (допомога ГУПП)</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Погодження по факту</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609600">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Контракт на роботи/ поставки/ послуги</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Готує</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коментує</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задіяний</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Погоджує у випадку відмінності від ТД</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задіяний</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04800">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Зміни до контракту</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Готує</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коментує</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Не задіяний</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a:effectLst/>
                          <a:latin typeface="Arial" panose="020B0604020202020204" pitchFamily="34" charset="0"/>
                          <a:ea typeface="Calibri" panose="020F0502020204030204" pitchFamily="34" charset="0"/>
                          <a:cs typeface="Times New Roman" panose="02020603050405020304" pitchFamily="18" charset="0"/>
                        </a:rPr>
                        <a:t>Погоджує</a:t>
                      </a:r>
                      <a:endParaRPr lang="uk-UA" sz="90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lnSpc>
                          <a:spcPct val="115000"/>
                        </a:lnSpc>
                        <a:spcAft>
                          <a:spcPts val="600"/>
                        </a:spcAft>
                      </a:pPr>
                      <a:r>
                        <a:rPr lang="uk-UA" sz="1000" dirty="0">
                          <a:effectLst/>
                          <a:latin typeface="Arial" panose="020B0604020202020204" pitchFamily="34" charset="0"/>
                          <a:ea typeface="Calibri" panose="020F0502020204030204" pitchFamily="34" charset="0"/>
                          <a:cs typeface="Times New Roman" panose="02020603050405020304" pitchFamily="18" charset="0"/>
                        </a:rPr>
                        <a:t>Не задіяний</a:t>
                      </a:r>
                      <a:endParaRPr lang="uk-UA" sz="900" dirty="0">
                        <a:effectLst/>
                        <a:latin typeface="Arial" panose="020B0604020202020204" pitchFamily="34" charset="0"/>
                        <a:ea typeface="Calibri" panose="020F0502020204030204" pitchFamily="34" charset="0"/>
                        <a:cs typeface="Times New Roman" panose="02020603050405020304" pitchFamily="18" charset="0"/>
                      </a:endParaRPr>
                    </a:p>
                  </a:txBody>
                  <a:tcPr marL="59193" marR="59193"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375535"/>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16</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150144" y="-14287"/>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762000" y="647700"/>
            <a:ext cx="8077200" cy="7214283"/>
          </a:xfrm>
          <a:prstGeom prst="rect">
            <a:avLst/>
          </a:prstGeom>
        </p:spPr>
        <p:txBody>
          <a:bodyPr wrap="square">
            <a:spAutoFit/>
          </a:bodyPr>
          <a:lstStyle/>
          <a:p>
            <a:pPr>
              <a:buNone/>
            </a:pPr>
            <a:r>
              <a:rPr lang="en-US" sz="1800" b="1" dirty="0" smtClean="0"/>
              <a:t>2.3 </a:t>
            </a:r>
            <a:r>
              <a:rPr lang="uk-UA" b="1" dirty="0">
                <a:solidFill>
                  <a:srgbClr val="000000"/>
                </a:solidFill>
              </a:rPr>
              <a:t>Вимоги звітності та моніторингу – форма та часові мережі </a:t>
            </a:r>
            <a:r>
              <a:rPr lang="en-GB" sz="1800" i="1" dirty="0" smtClean="0"/>
              <a:t>2.3.1 </a:t>
            </a:r>
            <a:r>
              <a:rPr lang="uk-UA" sz="1800" i="1" dirty="0" smtClean="0"/>
              <a:t>Звітність по ПМГТУ</a:t>
            </a:r>
            <a:endParaRPr lang="en-GB" sz="1800" i="1" dirty="0" smtClean="0"/>
          </a:p>
          <a:p>
            <a:pPr algn="just"/>
            <a:r>
              <a:rPr lang="uk-UA" sz="1800" b="1" dirty="0" smtClean="0"/>
              <a:t>Звіти про хід виконання ПМГТУ</a:t>
            </a:r>
            <a:r>
              <a:rPr lang="uk-UA" sz="1800" dirty="0" smtClean="0"/>
              <a:t> подаються кожні півроку, а перший звіт повинен бути поданий через 6 місяців після підписання угоди про фінансування. Такі звіти про хід виконання повинні містити наступне</a:t>
            </a:r>
            <a:r>
              <a:rPr lang="en-GB" sz="1800" dirty="0" smtClean="0"/>
              <a:t>:</a:t>
            </a:r>
            <a:endParaRPr lang="en-US" sz="1800" dirty="0" smtClean="0"/>
          </a:p>
          <a:p>
            <a:pPr algn="just"/>
            <a:r>
              <a:rPr lang="uk-UA" sz="1800" dirty="0" smtClean="0"/>
              <a:t>Коротке уточнення ситуації щодо процесу виділення коштів з поясненням причин серйозних змін відносно початкового об</a:t>
            </a:r>
            <a:r>
              <a:rPr lang="en-US" sz="1800" dirty="0" smtClean="0"/>
              <a:t>’</a:t>
            </a:r>
            <a:r>
              <a:rPr lang="uk-UA" sz="1800" dirty="0" err="1" smtClean="0"/>
              <a:t>єму</a:t>
            </a:r>
            <a:endParaRPr lang="uk-UA" sz="1800" dirty="0" smtClean="0"/>
          </a:p>
          <a:p>
            <a:pPr algn="just"/>
            <a:r>
              <a:rPr lang="uk-UA" sz="1800" dirty="0" smtClean="0"/>
              <a:t>Коротке уточнення ситуації щодо дієвості технічної допомоги та визначення подальших потреб у технічній допомозі</a:t>
            </a:r>
          </a:p>
          <a:p>
            <a:pPr algn="just"/>
            <a:r>
              <a:rPr lang="uk-UA" sz="1800" dirty="0" smtClean="0"/>
              <a:t>Уточнення дати завершення кожного з основних </a:t>
            </a:r>
            <a:r>
              <a:rPr lang="uk-UA" sz="1800" dirty="0" err="1" smtClean="0"/>
              <a:t>підпроектів</a:t>
            </a:r>
            <a:r>
              <a:rPr lang="uk-UA" sz="1800" dirty="0" smtClean="0"/>
              <a:t>, з поясненням причин будь-якої можливої затримки</a:t>
            </a:r>
          </a:p>
          <a:p>
            <a:pPr algn="just"/>
            <a:r>
              <a:rPr lang="uk-UA" sz="1800" dirty="0" smtClean="0"/>
              <a:t>Уточнення витрат за </a:t>
            </a:r>
            <a:r>
              <a:rPr lang="uk-UA" sz="1800" dirty="0" err="1" smtClean="0"/>
              <a:t>підпроектами</a:t>
            </a:r>
            <a:r>
              <a:rPr lang="uk-UA" sz="1800" dirty="0" smtClean="0"/>
              <a:t>, з поясненням причин будь-яких можливих відхилень витрат від початково визначеної бюджетом вартості</a:t>
            </a:r>
          </a:p>
          <a:p>
            <a:pPr algn="just"/>
            <a:r>
              <a:rPr lang="uk-UA" sz="1800" dirty="0" smtClean="0"/>
              <a:t>Опис будь-яких серйозних питань з соціальним або екологічним впливом</a:t>
            </a:r>
          </a:p>
          <a:p>
            <a:pPr algn="just"/>
            <a:r>
              <a:rPr lang="uk-UA" sz="1800" dirty="0" smtClean="0"/>
              <a:t>Уточнення ситуації з процедурами закупівлі </a:t>
            </a:r>
          </a:p>
          <a:p>
            <a:pPr algn="just"/>
            <a:r>
              <a:rPr lang="uk-UA" sz="1800" dirty="0" smtClean="0"/>
              <a:t>Коментар щодо будь-яких серйозних проблем або ризиків, які можуть вплинути на діяльність Проекту та </a:t>
            </a:r>
            <a:r>
              <a:rPr lang="uk-UA" sz="1800" dirty="0" err="1" smtClean="0"/>
              <a:t>підпроектів</a:t>
            </a:r>
            <a:r>
              <a:rPr lang="uk-UA" sz="1800" dirty="0" smtClean="0"/>
              <a:t>, зокрема будь-яких незакритих або прогнозованих позовів</a:t>
            </a:r>
            <a:endParaRPr lang="en-US" sz="1800" dirty="0" smtClean="0"/>
          </a:p>
          <a:p>
            <a:pPr>
              <a:buNone/>
            </a:pPr>
            <a:endParaRPr lang="fr-FR" sz="1800" b="1" i="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327025" y="791134"/>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17</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975518" y="0"/>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algn="ctr" eaLnBrk="1" hangingPunct="1">
              <a:spcBef>
                <a:spcPct val="0"/>
              </a:spcBef>
              <a:buNone/>
            </a:pPr>
            <a:r>
              <a:rPr lang="en-US" sz="2000" b="1" dirty="0" smtClean="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251618" y="914400"/>
            <a:ext cx="8534400" cy="6881884"/>
          </a:xfrm>
          <a:prstGeom prst="rect">
            <a:avLst/>
          </a:prstGeom>
        </p:spPr>
        <p:txBody>
          <a:bodyPr wrap="square">
            <a:spAutoFit/>
          </a:bodyPr>
          <a:lstStyle/>
          <a:p>
            <a:pPr lvl="0">
              <a:buNone/>
            </a:pPr>
            <a:r>
              <a:rPr lang="en-US" sz="1800" b="1" dirty="0" smtClean="0"/>
              <a:t>2.3 </a:t>
            </a:r>
            <a:r>
              <a:rPr lang="uk-UA" b="1" dirty="0">
                <a:solidFill>
                  <a:srgbClr val="000000"/>
                </a:solidFill>
              </a:rPr>
              <a:t>Вимоги звітності та моніторингу – форма та часові мережі </a:t>
            </a:r>
            <a:endParaRPr lang="uk-UA" b="1" dirty="0" smtClean="0">
              <a:solidFill>
                <a:srgbClr val="000000"/>
              </a:solidFill>
            </a:endParaRPr>
          </a:p>
          <a:p>
            <a:pPr lvl="0">
              <a:buNone/>
            </a:pPr>
            <a:r>
              <a:rPr lang="en-GB" sz="1800" i="1" dirty="0" smtClean="0"/>
              <a:t>2.3.2 </a:t>
            </a:r>
            <a:r>
              <a:rPr lang="uk-UA" sz="1800" i="1" dirty="0" smtClean="0"/>
              <a:t>Моніторинг ПМГТУ</a:t>
            </a:r>
            <a:endParaRPr lang="en-GB" sz="1800" i="1" dirty="0" smtClean="0"/>
          </a:p>
          <a:p>
            <a:pPr algn="just">
              <a:buNone/>
            </a:pPr>
            <a:r>
              <a:rPr lang="uk-UA" sz="1800" dirty="0" smtClean="0"/>
              <a:t>ЄІБ повинен отримати від ГУПП та/або Мінфіну, додатково до документів, зазначених у розділі фінансової угоди про звітність, будь-який документ, який ЄІБ може обґрунтовано вимагати, включаючи, як мінімум, звіти про аудит або бухгалтерські звіти для кожного з </a:t>
            </a:r>
            <a:r>
              <a:rPr lang="uk-UA" sz="1800" dirty="0" err="1" smtClean="0"/>
              <a:t>підпроектів</a:t>
            </a:r>
            <a:r>
              <a:rPr lang="uk-UA" sz="1800" dirty="0" smtClean="0"/>
              <a:t> та на узагальнені цифри ПМГТУ.</a:t>
            </a:r>
          </a:p>
          <a:p>
            <a:pPr algn="just">
              <a:buNone/>
            </a:pPr>
            <a:endParaRPr lang="uk-UA" sz="1800" dirty="0" smtClean="0"/>
          </a:p>
          <a:p>
            <a:pPr algn="just">
              <a:buNone/>
            </a:pPr>
            <a:r>
              <a:rPr lang="uk-UA" sz="1800" dirty="0" smtClean="0"/>
              <a:t>Завдання фінансового моніторингу щодо цієї програми полягають у </a:t>
            </a:r>
            <a:r>
              <a:rPr lang="en-US" sz="1800" dirty="0" smtClean="0"/>
              <a:t>:</a:t>
            </a:r>
          </a:p>
          <a:p>
            <a:pPr>
              <a:buFont typeface="Wingdings" pitchFamily="2" charset="2"/>
              <a:buChar char="§"/>
            </a:pPr>
            <a:r>
              <a:rPr lang="en-US" sz="1800" dirty="0" smtClean="0"/>
              <a:t> </a:t>
            </a:r>
            <a:r>
              <a:rPr lang="uk-UA" sz="1800" dirty="0" smtClean="0"/>
              <a:t>підтримці кредитної операції</a:t>
            </a:r>
            <a:r>
              <a:rPr lang="en-US" sz="1800" dirty="0" smtClean="0"/>
              <a:t>:</a:t>
            </a:r>
          </a:p>
          <a:p>
            <a:pPr marL="285750" indent="-285750">
              <a:buFontTx/>
              <a:buChar char="-"/>
            </a:pPr>
            <a:r>
              <a:rPr lang="uk-UA" sz="1800" dirty="0" smtClean="0"/>
              <a:t>Аналіз відповідності контракту</a:t>
            </a:r>
          </a:p>
          <a:p>
            <a:pPr marL="285750" indent="-285750">
              <a:buFontTx/>
              <a:buChar char="-"/>
            </a:pPr>
            <a:r>
              <a:rPr lang="uk-UA" sz="1800" dirty="0" smtClean="0"/>
              <a:t>Моніторинг забезпечення та застави</a:t>
            </a:r>
            <a:r>
              <a:rPr lang="en-US" sz="1800" dirty="0" smtClean="0"/>
              <a:t>.</a:t>
            </a:r>
          </a:p>
          <a:p>
            <a:pPr>
              <a:buFont typeface="Wingdings" pitchFamily="2" charset="2"/>
              <a:buChar char="§"/>
            </a:pPr>
            <a:r>
              <a:rPr lang="en-US" sz="1800" dirty="0" smtClean="0"/>
              <a:t> </a:t>
            </a:r>
            <a:r>
              <a:rPr lang="uk-UA" sz="1800" dirty="0" smtClean="0"/>
              <a:t>супроводі контракту</a:t>
            </a:r>
            <a:r>
              <a:rPr lang="en-US" sz="1800" dirty="0" smtClean="0"/>
              <a:t>:</a:t>
            </a:r>
          </a:p>
          <a:p>
            <a:pPr>
              <a:buNone/>
            </a:pPr>
            <a:r>
              <a:rPr lang="en-US" sz="1800" dirty="0" smtClean="0"/>
              <a:t>- </a:t>
            </a:r>
            <a:r>
              <a:rPr lang="uk-UA" sz="1800" dirty="0" smtClean="0"/>
              <a:t>Оновлення гарантій</a:t>
            </a:r>
            <a:r>
              <a:rPr lang="en-US" sz="1800" dirty="0" smtClean="0"/>
              <a:t>;</a:t>
            </a:r>
          </a:p>
          <a:p>
            <a:pPr>
              <a:buNone/>
            </a:pPr>
            <a:r>
              <a:rPr lang="en-US" sz="1800" dirty="0" smtClean="0"/>
              <a:t>- </a:t>
            </a:r>
            <a:r>
              <a:rPr lang="uk-UA" sz="1800" dirty="0" smtClean="0"/>
              <a:t>Вилучення та зміни</a:t>
            </a:r>
            <a:r>
              <a:rPr lang="en-US" sz="1800" dirty="0" smtClean="0"/>
              <a:t>;</a:t>
            </a:r>
          </a:p>
          <a:p>
            <a:pPr>
              <a:buNone/>
            </a:pPr>
            <a:r>
              <a:rPr lang="en-US" sz="1800" dirty="0" smtClean="0"/>
              <a:t>- </a:t>
            </a:r>
            <a:r>
              <a:rPr lang="uk-UA" sz="1800" dirty="0" smtClean="0"/>
              <a:t>Вибірки </a:t>
            </a:r>
            <a:r>
              <a:rPr lang="en-US" sz="1800" dirty="0" smtClean="0"/>
              <a:t>;</a:t>
            </a:r>
          </a:p>
          <a:p>
            <a:pPr>
              <a:buNone/>
            </a:pPr>
            <a:r>
              <a:rPr lang="en-US" sz="1800" dirty="0" smtClean="0"/>
              <a:t>- </a:t>
            </a:r>
            <a:r>
              <a:rPr lang="uk-UA" sz="1800" dirty="0" smtClean="0"/>
              <a:t>Перегляд та перерахування</a:t>
            </a:r>
            <a:r>
              <a:rPr lang="en-US" sz="1800" dirty="0" smtClean="0"/>
              <a:t>;</a:t>
            </a:r>
          </a:p>
          <a:p>
            <a:pPr>
              <a:buNone/>
            </a:pPr>
            <a:r>
              <a:rPr lang="en-US" sz="1800" dirty="0" smtClean="0"/>
              <a:t>- </a:t>
            </a:r>
            <a:r>
              <a:rPr lang="uk-UA" sz="1800" dirty="0" smtClean="0"/>
              <a:t>Добровільні виплати</a:t>
            </a:r>
            <a:r>
              <a:rPr lang="en-US" sz="1800" dirty="0" smtClean="0"/>
              <a:t>.</a:t>
            </a:r>
            <a:endParaRPr lang="fr-FR" sz="1800" b="1" i="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53181" y="9144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18</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28436" y="48347"/>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228600" y="860633"/>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534400" cy="5413790"/>
          </a:xfrm>
          <a:prstGeom prst="rect">
            <a:avLst/>
          </a:prstGeom>
        </p:spPr>
        <p:txBody>
          <a:bodyPr wrap="square">
            <a:spAutoFit/>
          </a:bodyPr>
          <a:lstStyle/>
          <a:p>
            <a:pPr>
              <a:buNone/>
            </a:pPr>
            <a:r>
              <a:rPr lang="en-GB" sz="1900" i="1" dirty="0" smtClean="0"/>
              <a:t>2.3.3 </a:t>
            </a:r>
            <a:r>
              <a:rPr lang="uk-UA" sz="1900" i="1" dirty="0" smtClean="0"/>
              <a:t>Звітність за </a:t>
            </a:r>
            <a:r>
              <a:rPr lang="uk-UA" sz="1900" i="1" dirty="0" err="1" smtClean="0"/>
              <a:t>підпроектами</a:t>
            </a:r>
            <a:endParaRPr lang="en-GB" sz="1900" i="1" dirty="0" smtClean="0"/>
          </a:p>
          <a:p>
            <a:pPr algn="just">
              <a:buNone/>
            </a:pPr>
            <a:r>
              <a:rPr lang="uk-UA" sz="1900" dirty="0" smtClean="0"/>
              <a:t>ГВП відповідають за розробку та подання квартальних звітів ГУПП та ЄІБ/МФО. Нижче подано основні звітні вимоги до ГВП</a:t>
            </a:r>
            <a:r>
              <a:rPr lang="en-GB" sz="1900" dirty="0" smtClean="0"/>
              <a:t>:</a:t>
            </a:r>
            <a:endParaRPr lang="en-US" sz="1900" dirty="0" smtClean="0"/>
          </a:p>
          <a:p>
            <a:pPr lvl="0" algn="just"/>
            <a:r>
              <a:rPr lang="en-GB" sz="1900" dirty="0" smtClean="0"/>
              <a:t> </a:t>
            </a:r>
            <a:r>
              <a:rPr lang="uk-UA" sz="1900" dirty="0" smtClean="0"/>
              <a:t>квартальний звіт про хід виконання</a:t>
            </a:r>
            <a:r>
              <a:rPr lang="en-GB" sz="1900" dirty="0" smtClean="0"/>
              <a:t>: 	</a:t>
            </a:r>
            <a:endParaRPr lang="en-US" sz="1900" dirty="0" smtClean="0"/>
          </a:p>
          <a:p>
            <a:pPr algn="just">
              <a:buNone/>
            </a:pPr>
            <a:r>
              <a:rPr lang="en-GB" sz="1900" dirty="0" smtClean="0"/>
              <a:t>- </a:t>
            </a:r>
            <a:r>
              <a:rPr lang="uk-UA" sz="1900" dirty="0" smtClean="0"/>
              <a:t>Подається ГУПП та Державному замовнику/ Кінцевому </a:t>
            </a:r>
            <a:r>
              <a:rPr lang="uk-UA" sz="1900" dirty="0" err="1" smtClean="0"/>
              <a:t>Бенефіціару</a:t>
            </a:r>
            <a:r>
              <a:rPr lang="uk-UA" sz="1900" dirty="0" smtClean="0"/>
              <a:t>. Звіт представляє заходи, здійснені ГВП протягом попереднього кварталу, зокрема звіт про хід виконання </a:t>
            </a:r>
            <a:r>
              <a:rPr lang="uk-UA" sz="1900" dirty="0" err="1" smtClean="0"/>
              <a:t>підпроекту</a:t>
            </a:r>
            <a:r>
              <a:rPr lang="uk-UA" sz="1900" dirty="0" smtClean="0"/>
              <a:t>, інформаційні заходи та події, ризики, проблеми тощо</a:t>
            </a:r>
            <a:r>
              <a:rPr lang="en-GB" sz="1900" dirty="0" smtClean="0"/>
              <a:t>;</a:t>
            </a:r>
            <a:endParaRPr lang="en-US" sz="1900" dirty="0" smtClean="0"/>
          </a:p>
          <a:p>
            <a:pPr lvl="0" algn="just"/>
            <a:r>
              <a:rPr lang="en-GB" sz="1900" dirty="0" smtClean="0"/>
              <a:t> </a:t>
            </a:r>
            <a:r>
              <a:rPr lang="uk-UA" sz="1900" dirty="0" smtClean="0"/>
              <a:t>квартальний фінансовий звіт</a:t>
            </a:r>
            <a:r>
              <a:rPr lang="en-GB" sz="1900" dirty="0" smtClean="0"/>
              <a:t>: 	</a:t>
            </a:r>
            <a:endParaRPr lang="en-US" sz="1900" dirty="0" smtClean="0"/>
          </a:p>
          <a:p>
            <a:pPr algn="just">
              <a:buNone/>
            </a:pPr>
            <a:r>
              <a:rPr lang="en-GB" sz="1900" dirty="0" smtClean="0"/>
              <a:t>-</a:t>
            </a:r>
            <a:r>
              <a:rPr lang="uk-UA" sz="1900" dirty="0"/>
              <a:t> </a:t>
            </a:r>
            <a:r>
              <a:rPr lang="uk-UA" sz="1900" dirty="0" smtClean="0"/>
              <a:t>Містить основні положення фінансового стану </a:t>
            </a:r>
            <a:r>
              <a:rPr lang="uk-UA" sz="1900" dirty="0" err="1" smtClean="0"/>
              <a:t>підпроекту</a:t>
            </a:r>
            <a:r>
              <a:rPr lang="uk-UA" sz="1900" dirty="0" smtClean="0"/>
              <a:t> у порівнянні з бюджетом та прогнозами готівкових потоків. Подається </a:t>
            </a:r>
            <a:r>
              <a:rPr lang="ru-RU" sz="1900" dirty="0"/>
              <a:t>ГУПП та Державному </a:t>
            </a:r>
            <a:r>
              <a:rPr lang="ru-RU" sz="1900" dirty="0" err="1"/>
              <a:t>замовнику</a:t>
            </a:r>
            <a:r>
              <a:rPr lang="ru-RU" sz="1900" dirty="0"/>
              <a:t>/ </a:t>
            </a:r>
            <a:r>
              <a:rPr lang="ru-RU" sz="1900" dirty="0" err="1"/>
              <a:t>Кінцевому</a:t>
            </a:r>
            <a:r>
              <a:rPr lang="ru-RU" sz="1900" dirty="0"/>
              <a:t> </a:t>
            </a:r>
            <a:r>
              <a:rPr lang="ru-RU" sz="1900" dirty="0" err="1" smtClean="0"/>
              <a:t>Бенефіціару</a:t>
            </a:r>
            <a:r>
              <a:rPr lang="ru-RU" sz="1900" dirty="0" smtClean="0"/>
              <a:t>.</a:t>
            </a:r>
            <a:endParaRPr lang="uk-UA" sz="1900" dirty="0" smtClean="0"/>
          </a:p>
          <a:p>
            <a:pPr algn="just"/>
            <a:r>
              <a:rPr lang="uk-UA" sz="1900" dirty="0" smtClean="0"/>
              <a:t>ГВП повинні подавати ці квартальні звіти про хід виконання та фінансові звіти протягом 30 днів після завершення кожного кварталу. Окрім цього, ГВП повинні готувати і подавати будь-які звіти, щодо яких подано обґрунтовано подано запит іншими сторонами, які беруть участь у </a:t>
            </a:r>
            <a:r>
              <a:rPr lang="uk-UA" sz="1900" dirty="0" err="1" smtClean="0"/>
              <a:t>підпроекті</a:t>
            </a:r>
            <a:r>
              <a:rPr lang="uk-UA" sz="1900" dirty="0" smtClean="0"/>
              <a:t>. </a:t>
            </a:r>
            <a:endParaRPr lang="en-US" i="1" dirty="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19</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159164" y="0"/>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29381" y="795367"/>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534400" cy="5324535"/>
          </a:xfrm>
          <a:prstGeom prst="rect">
            <a:avLst/>
          </a:prstGeom>
        </p:spPr>
        <p:txBody>
          <a:bodyPr wrap="square">
            <a:spAutoFit/>
          </a:bodyPr>
          <a:lstStyle/>
          <a:p>
            <a:pPr>
              <a:buNone/>
            </a:pPr>
            <a:r>
              <a:rPr lang="en-GB" i="1" dirty="0" smtClean="0"/>
              <a:t>2.3.4 </a:t>
            </a:r>
            <a:r>
              <a:rPr lang="uk-UA" i="1" dirty="0" smtClean="0"/>
              <a:t>Моніторинг </a:t>
            </a:r>
            <a:r>
              <a:rPr lang="uk-UA" i="1" dirty="0" err="1" smtClean="0"/>
              <a:t>підпроектів</a:t>
            </a:r>
            <a:endParaRPr lang="en-GB" i="1" dirty="0" smtClean="0"/>
          </a:p>
          <a:p>
            <a:pPr algn="just">
              <a:buNone/>
            </a:pPr>
            <a:r>
              <a:rPr lang="uk-UA" dirty="0" smtClean="0"/>
              <a:t>Хід виконання </a:t>
            </a:r>
            <a:r>
              <a:rPr lang="uk-UA" dirty="0" err="1" smtClean="0"/>
              <a:t>підпроектів</a:t>
            </a:r>
            <a:r>
              <a:rPr lang="uk-UA" dirty="0" smtClean="0"/>
              <a:t> має бути предметом постійного моніторингу зі сторони відповідних ГВП або їх консультанта, при регулярній звітності щодо прогресу та проблем перед ГУПП.</a:t>
            </a:r>
          </a:p>
          <a:p>
            <a:pPr algn="just">
              <a:buNone/>
            </a:pPr>
            <a:r>
              <a:rPr lang="uk-UA" dirty="0" smtClean="0"/>
              <a:t>Цей постійний моніторинг повинен здійснюватися на основі квартальних звітів про хід виконання, формат та зміст яких повинні погоджуватися з Замовником (як зазначено у контракті, тобто міською/ міськими громадами і/або міською/ міськими компаніями громадського транспорту</a:t>
            </a:r>
            <a:r>
              <a:rPr lang="en-GB" dirty="0" smtClean="0"/>
              <a:t>). </a:t>
            </a:r>
            <a:endParaRPr lang="uk-UA" dirty="0" smtClean="0"/>
          </a:p>
          <a:p>
            <a:pPr algn="just">
              <a:buNone/>
            </a:pPr>
            <a:r>
              <a:rPr lang="uk-UA" dirty="0" smtClean="0"/>
              <a:t>Відповідні ГВП діють від імені Замовника і відповідають за моніторинг виконання проекту та дотримання консультантами і підрядниками умов їх контрактів. </a:t>
            </a:r>
          </a:p>
          <a:p>
            <a:pPr algn="just">
              <a:buNone/>
            </a:pPr>
            <a:r>
              <a:rPr lang="uk-UA" dirty="0" smtClean="0"/>
              <a:t>Завдяки здійсненню неперервного моніторингу ходу виконання ГВП забезпечують виконання вимог Замовника/ спеціальних технічних умов та звітних етапів за контрактами</a:t>
            </a:r>
            <a:r>
              <a:rPr lang="en-GB" dirty="0" smtClean="0"/>
              <a:t>.</a:t>
            </a:r>
            <a:endParaRPr lang="en-US" dirty="0" smtClean="0"/>
          </a:p>
          <a:p>
            <a:pPr>
              <a:buNone/>
            </a:pPr>
            <a:endParaRPr lang="en-US" i="1"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a:t>
            </a:fld>
            <a:endParaRPr lang="en-US" altLang="en-US" sz="1000" smtClean="0">
              <a:solidFill>
                <a:srgbClr val="FFFFFF"/>
              </a:solidFill>
            </a:endParaRPr>
          </a:p>
        </p:txBody>
      </p:sp>
      <p:sp>
        <p:nvSpPr>
          <p:cNvPr id="23555" name="Text Box 4"/>
          <p:cNvSpPr txBox="1">
            <a:spLocks noChangeArrowheads="1"/>
          </p:cNvSpPr>
          <p:nvPr/>
        </p:nvSpPr>
        <p:spPr bwMode="auto">
          <a:xfrm>
            <a:off x="547688" y="11430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990600" y="207674"/>
            <a:ext cx="7467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endParaRPr lang="ru-RU" sz="1700" b="1" dirty="0" smtClean="0">
              <a:solidFill>
                <a:srgbClr val="002060"/>
              </a:solidFill>
            </a:endParaRPr>
          </a:p>
          <a:p>
            <a:pPr algn="ctr" eaLnBrk="1" hangingPunct="1">
              <a:spcBef>
                <a:spcPct val="0"/>
              </a:spcBef>
              <a:buNone/>
            </a:pPr>
            <a:r>
              <a:rPr lang="ru-RU" sz="1700" b="1" dirty="0" smtClean="0">
                <a:solidFill>
                  <a:srgbClr val="002060"/>
                </a:solidFill>
              </a:rPr>
              <a:t>у </a:t>
            </a:r>
            <a:r>
              <a:rPr lang="ru-RU" sz="1700" b="1" dirty="0">
                <a:solidFill>
                  <a:srgbClr val="002060"/>
                </a:solidFill>
              </a:rPr>
              <a:t>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flipH="1">
            <a:off x="547688" y="1143000"/>
            <a:ext cx="8215311" cy="8974765"/>
          </a:xfrm>
          <a:prstGeom prst="rect">
            <a:avLst/>
          </a:prstGeom>
        </p:spPr>
        <p:txBody>
          <a:bodyPr wrap="square">
            <a:spAutoFit/>
          </a:bodyPr>
          <a:lstStyle/>
          <a:p>
            <a:pPr algn="ctr">
              <a:buNone/>
            </a:pPr>
            <a:r>
              <a:rPr lang="uk-UA" sz="1800" i="1" dirty="0" smtClean="0"/>
              <a:t>Зміст</a:t>
            </a:r>
            <a:endParaRPr lang="en-US" sz="1800" i="1" dirty="0" smtClean="0"/>
          </a:p>
          <a:p>
            <a:pPr>
              <a:buNone/>
            </a:pPr>
            <a:endParaRPr lang="en-US" sz="1600" b="1" dirty="0" smtClean="0"/>
          </a:p>
          <a:p>
            <a:pPr>
              <a:buNone/>
            </a:pPr>
            <a:r>
              <a:rPr lang="en-US" b="1" dirty="0" smtClean="0"/>
              <a:t>1 </a:t>
            </a:r>
            <a:r>
              <a:rPr lang="uk-UA" b="1" dirty="0" smtClean="0"/>
              <a:t>Підготовка </a:t>
            </a:r>
            <a:r>
              <a:rPr lang="uk-UA" b="1" dirty="0" err="1" smtClean="0"/>
              <a:t>підпроектів</a:t>
            </a:r>
            <a:endParaRPr lang="en-US" b="1" dirty="0" smtClean="0"/>
          </a:p>
          <a:p>
            <a:pPr>
              <a:buNone/>
            </a:pPr>
            <a:r>
              <a:rPr lang="en-US" dirty="0" smtClean="0"/>
              <a:t>   1.1 </a:t>
            </a:r>
            <a:r>
              <a:rPr lang="uk-UA" dirty="0" smtClean="0"/>
              <a:t>Техніко-економічне обґрунтування та аналіз затрат і вигод (АЗВ) </a:t>
            </a:r>
            <a:r>
              <a:rPr lang="en-US" dirty="0" smtClean="0"/>
              <a:t> </a:t>
            </a:r>
          </a:p>
          <a:p>
            <a:pPr>
              <a:buNone/>
            </a:pPr>
            <a:r>
              <a:rPr lang="en-US" dirty="0" smtClean="0"/>
              <a:t>   1.2 </a:t>
            </a:r>
            <a:r>
              <a:rPr lang="uk-UA" dirty="0" smtClean="0"/>
              <a:t>Оцінка екологічного та соціального впливу (ОЕСВ)</a:t>
            </a:r>
            <a:r>
              <a:rPr lang="en-US" dirty="0" smtClean="0"/>
              <a:t> </a:t>
            </a:r>
          </a:p>
          <a:p>
            <a:pPr>
              <a:buNone/>
            </a:pPr>
            <a:r>
              <a:rPr lang="en-US" dirty="0" smtClean="0"/>
              <a:t>   1.3 </a:t>
            </a:r>
            <a:r>
              <a:rPr lang="uk-UA" dirty="0" smtClean="0"/>
              <a:t>Стратегія закупівлі</a:t>
            </a:r>
            <a:endParaRPr lang="en-US" dirty="0" smtClean="0"/>
          </a:p>
          <a:p>
            <a:pPr>
              <a:buNone/>
            </a:pPr>
            <a:r>
              <a:rPr lang="en-US" dirty="0" smtClean="0"/>
              <a:t>   1.4 </a:t>
            </a:r>
            <a:r>
              <a:rPr lang="uk-UA" dirty="0" smtClean="0"/>
              <a:t>План закупівлі</a:t>
            </a:r>
            <a:endParaRPr lang="en-GB" dirty="0" smtClean="0"/>
          </a:p>
          <a:p>
            <a:pPr>
              <a:buNone/>
            </a:pPr>
            <a:r>
              <a:rPr lang="en-GB" dirty="0" smtClean="0"/>
              <a:t>   1.5 </a:t>
            </a:r>
            <a:r>
              <a:rPr lang="uk-UA" dirty="0" smtClean="0"/>
              <a:t>Запитання та обговорення</a:t>
            </a:r>
            <a:endParaRPr lang="en-GB" dirty="0" smtClean="0"/>
          </a:p>
          <a:p>
            <a:pPr>
              <a:buNone/>
            </a:pPr>
            <a:r>
              <a:rPr lang="en-GB" b="1" dirty="0" smtClean="0"/>
              <a:t>2 </a:t>
            </a:r>
            <a:r>
              <a:rPr lang="uk-UA" b="1" dirty="0" smtClean="0"/>
              <a:t>Реалізація </a:t>
            </a:r>
            <a:r>
              <a:rPr lang="uk-UA" b="1" dirty="0" err="1" smtClean="0"/>
              <a:t>підпроектів</a:t>
            </a:r>
            <a:endParaRPr lang="en-GB" b="1" dirty="0" smtClean="0"/>
          </a:p>
          <a:p>
            <a:pPr>
              <a:buNone/>
            </a:pPr>
            <a:r>
              <a:rPr lang="en-GB" b="1" dirty="0" smtClean="0"/>
              <a:t>   </a:t>
            </a:r>
            <a:r>
              <a:rPr lang="en-GB" dirty="0" smtClean="0"/>
              <a:t>2.1 </a:t>
            </a:r>
            <a:r>
              <a:rPr lang="uk-UA" dirty="0" smtClean="0"/>
              <a:t>Параметри для міжнародних і національних тендерних процесів</a:t>
            </a:r>
            <a:endParaRPr lang="en-US" dirty="0" smtClean="0"/>
          </a:p>
          <a:p>
            <a:pPr>
              <a:buNone/>
            </a:pPr>
            <a:r>
              <a:rPr lang="en-US" dirty="0" smtClean="0"/>
              <a:t>   2.2 </a:t>
            </a:r>
            <a:r>
              <a:rPr lang="uk-UA" dirty="0" smtClean="0"/>
              <a:t>Нагляд ГУПП та ЄІБ під час тендерного процесу</a:t>
            </a:r>
            <a:endParaRPr lang="en-US" dirty="0" smtClean="0"/>
          </a:p>
          <a:p>
            <a:pPr>
              <a:buNone/>
            </a:pPr>
            <a:r>
              <a:rPr lang="en-US" dirty="0" smtClean="0"/>
              <a:t>   2.3 </a:t>
            </a:r>
            <a:r>
              <a:rPr lang="uk-UA" dirty="0" smtClean="0"/>
              <a:t>Вимоги звітності та моніторингу – форма та часові мережі </a:t>
            </a:r>
          </a:p>
          <a:p>
            <a:pPr>
              <a:buNone/>
            </a:pPr>
            <a:r>
              <a:rPr lang="uk-UA" dirty="0"/>
              <a:t> </a:t>
            </a:r>
            <a:r>
              <a:rPr lang="uk-UA" dirty="0" smtClean="0"/>
              <a:t>  </a:t>
            </a:r>
            <a:r>
              <a:rPr lang="en-US" dirty="0" smtClean="0"/>
              <a:t>2.4 </a:t>
            </a:r>
            <a:r>
              <a:rPr lang="uk-UA" dirty="0" smtClean="0"/>
              <a:t>Запитання та обговорення</a:t>
            </a:r>
            <a:endParaRPr lang="en-US" dirty="0" smtClean="0"/>
          </a:p>
          <a:p>
            <a:pPr>
              <a:buNone/>
            </a:pPr>
            <a:endParaRPr lang="en-GB" dirty="0" smtClean="0"/>
          </a:p>
          <a:p>
            <a:pPr>
              <a:buNone/>
            </a:pPr>
            <a:endParaRPr lang="en-GB" dirty="0" smtClean="0"/>
          </a:p>
          <a:p>
            <a:pPr>
              <a:buNone/>
            </a:pPr>
            <a:endParaRPr lang="en-US" b="1" dirty="0" smtClean="0"/>
          </a:p>
          <a:p>
            <a:pPr>
              <a:buNone/>
            </a:pPr>
            <a:endParaRPr lang="en-GB" b="1" dirty="0" smtClean="0"/>
          </a:p>
          <a:p>
            <a:pPr>
              <a:buNone/>
            </a:pPr>
            <a:endParaRPr lang="en-GB" b="1" dirty="0" smtClean="0"/>
          </a:p>
          <a:p>
            <a:pPr>
              <a:buNone/>
            </a:pPr>
            <a:endParaRPr lang="en-US" dirty="0" smtClean="0"/>
          </a:p>
          <a:p>
            <a:pPr>
              <a:buNone/>
            </a:pPr>
            <a:r>
              <a:rPr lang="en-US" dirty="0" smtClean="0"/>
              <a:t>       </a:t>
            </a:r>
            <a:endParaRPr lang="en-US" b="1" i="1" dirty="0" smtClean="0"/>
          </a:p>
          <a:p>
            <a:pPr>
              <a:buNone/>
            </a:pPr>
            <a:endParaRPr lang="en-US" b="1" i="1" dirty="0" smtClean="0">
              <a:solidFill>
                <a:srgbClr val="002060"/>
              </a:solidFill>
            </a:endParaRPr>
          </a:p>
          <a:p>
            <a:pPr>
              <a:buNone/>
            </a:pPr>
            <a:endParaRPr lang="en-US" b="1" dirty="0" smtClean="0"/>
          </a:p>
          <a:p>
            <a:pPr>
              <a:buNone/>
            </a:pPr>
            <a:endParaRPr lang="en-US" dirty="0"/>
          </a:p>
        </p:txBody>
      </p:sp>
      <p:sp>
        <p:nvSpPr>
          <p:cNvPr id="7" name="Text Box 2"/>
          <p:cNvSpPr txBox="1">
            <a:spLocks noChangeArrowheads="1"/>
          </p:cNvSpPr>
          <p:nvPr/>
        </p:nvSpPr>
        <p:spPr bwMode="auto">
          <a:xfrm>
            <a:off x="288924" y="1047606"/>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20</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150144" y="48347"/>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327025"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404019" y="838200"/>
            <a:ext cx="8534400" cy="6309420"/>
          </a:xfrm>
          <a:prstGeom prst="rect">
            <a:avLst/>
          </a:prstGeom>
        </p:spPr>
        <p:txBody>
          <a:bodyPr wrap="square">
            <a:spAutoFit/>
          </a:bodyPr>
          <a:lstStyle/>
          <a:p>
            <a:pPr>
              <a:buNone/>
            </a:pPr>
            <a:r>
              <a:rPr lang="en-GB" i="1" dirty="0" smtClean="0"/>
              <a:t>2.3.4 </a:t>
            </a:r>
            <a:r>
              <a:rPr lang="uk-UA" i="1" dirty="0" smtClean="0"/>
              <a:t>Моніторинг </a:t>
            </a:r>
            <a:r>
              <a:rPr lang="uk-UA" i="1" dirty="0" err="1" smtClean="0"/>
              <a:t>підпроектів</a:t>
            </a:r>
            <a:r>
              <a:rPr lang="uk-UA" i="1" dirty="0" smtClean="0"/>
              <a:t> (продовження)</a:t>
            </a:r>
            <a:endParaRPr lang="en-GB" i="1" dirty="0" smtClean="0"/>
          </a:p>
          <a:p>
            <a:pPr algn="just">
              <a:buNone/>
            </a:pPr>
            <a:r>
              <a:rPr lang="uk-UA" dirty="0" smtClean="0"/>
              <a:t>ЄІБ залучить експертів з підтвердження (верифікації), які будуть проводити вибіркові перевірки на різних етапах процесу реалізації </a:t>
            </a:r>
            <a:r>
              <a:rPr lang="uk-UA" dirty="0" err="1" smtClean="0"/>
              <a:t>підпроектів</a:t>
            </a:r>
            <a:r>
              <a:rPr lang="uk-UA" dirty="0" smtClean="0"/>
              <a:t>. ГВП забезпечать надання експертам, на їх запит, належного доступу до будь-якого місця та будь-якого документу, які необхідні для виконання верифікації. Верифікація може стосуватися наступних елементів, хоча й не обмежується ними</a:t>
            </a:r>
            <a:r>
              <a:rPr lang="en-GB" dirty="0" smtClean="0"/>
              <a:t>:</a:t>
            </a:r>
            <a:endParaRPr lang="en-US" dirty="0" smtClean="0"/>
          </a:p>
          <a:p>
            <a:pPr lvl="0" algn="just"/>
            <a:r>
              <a:rPr lang="uk-UA" dirty="0" smtClean="0"/>
              <a:t>Відповідність об</a:t>
            </a:r>
            <a:r>
              <a:rPr lang="en-US" dirty="0" smtClean="0"/>
              <a:t>’</a:t>
            </a:r>
            <a:r>
              <a:rPr lang="uk-UA" dirty="0" err="1" smtClean="0"/>
              <a:t>єму</a:t>
            </a:r>
            <a:r>
              <a:rPr lang="uk-UA" dirty="0" smtClean="0"/>
              <a:t> робіт рекомендаціям підготовчих досліджень</a:t>
            </a:r>
          </a:p>
          <a:p>
            <a:pPr lvl="0" algn="just"/>
            <a:r>
              <a:rPr lang="uk-UA" dirty="0" smtClean="0"/>
              <a:t>Якість технічної проектної документації</a:t>
            </a:r>
          </a:p>
          <a:p>
            <a:pPr lvl="0" algn="just"/>
            <a:r>
              <a:rPr lang="uk-UA" dirty="0" smtClean="0"/>
              <a:t>Якість робіт з будівництва інфраструктури</a:t>
            </a:r>
          </a:p>
          <a:p>
            <a:pPr lvl="0" algn="just"/>
            <a:r>
              <a:rPr lang="uk-UA" dirty="0" smtClean="0"/>
              <a:t>Якість рухомого складу, який використовується</a:t>
            </a:r>
          </a:p>
          <a:p>
            <a:pPr lvl="0" algn="just"/>
            <a:r>
              <a:rPr lang="uk-UA" dirty="0" smtClean="0"/>
              <a:t>Якість послуг при використанні закупленого рухомого складу</a:t>
            </a:r>
          </a:p>
          <a:p>
            <a:pPr lvl="0" algn="just"/>
            <a:r>
              <a:rPr lang="uk-UA" dirty="0" smtClean="0"/>
              <a:t>Забезпечення, у випадку підписання, належного виконання контракту на громадські перевезення</a:t>
            </a:r>
            <a:r>
              <a:rPr lang="en-GB" dirty="0" smtClean="0"/>
              <a:t>;</a:t>
            </a:r>
            <a:endParaRPr lang="en-US" dirty="0" smtClean="0"/>
          </a:p>
          <a:p>
            <a:pPr lvl="0" algn="just"/>
            <a:r>
              <a:rPr lang="uk-UA" dirty="0" smtClean="0"/>
              <a:t>Перевірка результатів </a:t>
            </a:r>
            <a:r>
              <a:rPr lang="uk-UA" dirty="0" err="1" smtClean="0"/>
              <a:t>підпроекту</a:t>
            </a:r>
            <a:r>
              <a:rPr lang="uk-UA" dirty="0" smtClean="0"/>
              <a:t> по факту</a:t>
            </a:r>
            <a:r>
              <a:rPr lang="en-GB" dirty="0" smtClean="0"/>
              <a:t>;</a:t>
            </a:r>
            <a:endParaRPr lang="en-US" dirty="0" smtClean="0"/>
          </a:p>
          <a:p>
            <a:pPr lvl="0"/>
            <a:r>
              <a:rPr lang="uk-UA" dirty="0" smtClean="0"/>
              <a:t>Закупівля</a:t>
            </a:r>
            <a:endParaRPr lang="en-US" dirty="0" smtClean="0"/>
          </a:p>
          <a:p>
            <a:pPr lvl="0">
              <a:buNone/>
            </a:pPr>
            <a:endParaRPr lang="en-US" dirty="0" smtClean="0"/>
          </a:p>
          <a:p>
            <a:pPr>
              <a:buNone/>
            </a:pPr>
            <a:endParaRPr lang="en-US" i="1"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21</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975518" y="33627"/>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399" y="892815"/>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534400" cy="3724096"/>
          </a:xfrm>
          <a:prstGeom prst="rect">
            <a:avLst/>
          </a:prstGeom>
        </p:spPr>
        <p:txBody>
          <a:bodyPr wrap="square">
            <a:spAutoFit/>
          </a:bodyPr>
          <a:lstStyle/>
          <a:p>
            <a:pPr>
              <a:buNone/>
            </a:pPr>
            <a:r>
              <a:rPr lang="en-GB" i="1" dirty="0" smtClean="0"/>
              <a:t>2.3.4 </a:t>
            </a:r>
            <a:r>
              <a:rPr lang="uk-UA" i="1" dirty="0" smtClean="0"/>
              <a:t>Моніторинг </a:t>
            </a:r>
            <a:r>
              <a:rPr lang="uk-UA" i="1" dirty="0" err="1" smtClean="0"/>
              <a:t>підпроектів</a:t>
            </a:r>
            <a:r>
              <a:rPr lang="uk-UA" i="1" dirty="0" smtClean="0"/>
              <a:t> (продовження)</a:t>
            </a:r>
            <a:endParaRPr lang="en-GB" i="1" dirty="0" smtClean="0"/>
          </a:p>
          <a:p>
            <a:pPr lvl="0" algn="just"/>
            <a:r>
              <a:rPr lang="uk-UA" dirty="0" smtClean="0"/>
              <a:t>Звітність та виконання фінансових та експлуатаційних цілей</a:t>
            </a:r>
          </a:p>
          <a:p>
            <a:pPr lvl="0" algn="just"/>
            <a:r>
              <a:rPr lang="uk-UA" dirty="0" smtClean="0"/>
              <a:t>ГВП дозволять особам, призначеним Банком, яких можуть супроводжувати представники Європейської розрахункової палати, Європейської комісії та Європейського бюро з протидії шахрайству</a:t>
            </a:r>
            <a:r>
              <a:rPr lang="en-GB" dirty="0" smtClean="0"/>
              <a:t>:</a:t>
            </a:r>
            <a:endParaRPr lang="en-US" dirty="0" smtClean="0"/>
          </a:p>
          <a:p>
            <a:pPr lvl="0" algn="just" hangingPunct="0">
              <a:buFontTx/>
              <a:buChar char="-"/>
            </a:pPr>
            <a:r>
              <a:rPr lang="en-GB" dirty="0" smtClean="0"/>
              <a:t> </a:t>
            </a:r>
            <a:r>
              <a:rPr lang="uk-UA" dirty="0" smtClean="0"/>
              <a:t>огляди місця, обладнання та роботи, які складають Проект, та проводити такі перевірки, які вони можуть побажати в цілях, </a:t>
            </a:r>
            <a:r>
              <a:rPr lang="uk-UA" dirty="0" err="1" smtClean="0"/>
              <a:t>пов</a:t>
            </a:r>
            <a:r>
              <a:rPr lang="en-US" dirty="0" smtClean="0"/>
              <a:t>’</a:t>
            </a:r>
            <a:r>
              <a:rPr lang="uk-UA" dirty="0" err="1" smtClean="0"/>
              <a:t>язаних</a:t>
            </a:r>
            <a:r>
              <a:rPr lang="uk-UA" dirty="0" smtClean="0"/>
              <a:t> з цим Контрактом та фінансуванням Проекту</a:t>
            </a:r>
          </a:p>
          <a:p>
            <a:pPr lvl="0" algn="just" hangingPunct="0">
              <a:buFontTx/>
              <a:buChar char="-"/>
            </a:pPr>
            <a:r>
              <a:rPr lang="uk-UA" dirty="0" smtClean="0"/>
              <a:t>Спілкуватися з персоналом ГВП та не заважатимуть їх контактам з будь-якою іншою особою, яка залучена до </a:t>
            </a:r>
            <a:r>
              <a:rPr lang="uk-UA" dirty="0" err="1" smtClean="0"/>
              <a:t>підпроекту</a:t>
            </a:r>
            <a:r>
              <a:rPr lang="uk-UA" dirty="0" smtClean="0"/>
              <a:t> або зазнає його дії. </a:t>
            </a:r>
            <a:endParaRPr lang="en-US" i="1" dirty="0"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22</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150144" y="-14287"/>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95263" y="7620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534400" cy="4462760"/>
          </a:xfrm>
          <a:prstGeom prst="rect">
            <a:avLst/>
          </a:prstGeom>
        </p:spPr>
        <p:txBody>
          <a:bodyPr wrap="square">
            <a:spAutoFit/>
          </a:bodyPr>
          <a:lstStyle/>
          <a:p>
            <a:pPr>
              <a:buNone/>
            </a:pPr>
            <a:endParaRPr lang="en-US" i="1" dirty="0" smtClean="0"/>
          </a:p>
          <a:p>
            <a:pPr>
              <a:buNone/>
            </a:pPr>
            <a:endParaRPr lang="en-US" i="1" dirty="0" smtClean="0"/>
          </a:p>
          <a:p>
            <a:pPr>
              <a:buNone/>
            </a:pPr>
            <a:endParaRPr lang="en-US" i="1" dirty="0" smtClean="0"/>
          </a:p>
          <a:p>
            <a:pPr>
              <a:buNone/>
            </a:pPr>
            <a:endParaRPr lang="en-US" i="1" dirty="0" smtClean="0"/>
          </a:p>
          <a:p>
            <a:pPr>
              <a:buNone/>
            </a:pPr>
            <a:endParaRPr lang="en-US" i="1" dirty="0" smtClean="0"/>
          </a:p>
          <a:p>
            <a:pPr>
              <a:buNone/>
            </a:pPr>
            <a:r>
              <a:rPr lang="en-US" i="1" dirty="0" smtClean="0"/>
              <a:t>2.4 </a:t>
            </a:r>
            <a:r>
              <a:rPr lang="ru-RU" i="1" dirty="0" err="1" smtClean="0"/>
              <a:t>Запитання</a:t>
            </a:r>
            <a:r>
              <a:rPr lang="ru-RU" i="1" dirty="0" smtClean="0"/>
              <a:t> та </a:t>
            </a:r>
            <a:r>
              <a:rPr lang="ru-RU" i="1" dirty="0" err="1" smtClean="0"/>
              <a:t>обговорення</a:t>
            </a:r>
            <a:endParaRPr lang="en-GB" i="1" dirty="0" smtClean="0"/>
          </a:p>
          <a:p>
            <a:pPr algn="just">
              <a:buNone/>
            </a:pPr>
            <a:endParaRPr lang="en-US" dirty="0" smtClean="0"/>
          </a:p>
          <a:p>
            <a:pPr algn="just">
              <a:buNone/>
            </a:pPr>
            <a:endParaRPr lang="en-GB" dirty="0" smtClean="0"/>
          </a:p>
          <a:p>
            <a:pPr algn="just">
              <a:buNone/>
            </a:pPr>
            <a:endParaRPr lang="en-US" dirty="0" smtClean="0"/>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23</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193800" y="10391"/>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327025" y="9144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508000" y="672378"/>
            <a:ext cx="8458200" cy="8217634"/>
          </a:xfrm>
          <a:prstGeom prst="rect">
            <a:avLst/>
          </a:prstGeom>
        </p:spPr>
        <p:txBody>
          <a:bodyPr wrap="square">
            <a:spAutoFit/>
          </a:bodyPr>
          <a:lstStyle/>
          <a:p>
            <a:pPr>
              <a:buNone/>
            </a:pPr>
            <a:r>
              <a:rPr lang="en-US" dirty="0" smtClean="0"/>
              <a:t> </a:t>
            </a:r>
            <a:r>
              <a:rPr lang="en-US" b="1" dirty="0" smtClean="0"/>
              <a:t>2.5 </a:t>
            </a:r>
            <a:r>
              <a:rPr lang="uk-UA" b="1" dirty="0" smtClean="0"/>
              <a:t>Типи контрактів</a:t>
            </a:r>
            <a:endParaRPr lang="en-US" b="1" dirty="0" smtClean="0"/>
          </a:p>
          <a:p>
            <a:pPr>
              <a:buNone/>
            </a:pPr>
            <a:r>
              <a:rPr lang="en-US" dirty="0" smtClean="0"/>
              <a:t>	</a:t>
            </a:r>
            <a:r>
              <a:rPr lang="en-US" i="1" dirty="0" smtClean="0"/>
              <a:t>2.5.1 </a:t>
            </a:r>
            <a:r>
              <a:rPr lang="uk-UA" i="1" dirty="0" smtClean="0"/>
              <a:t>Роботи</a:t>
            </a:r>
            <a:endParaRPr lang="en-US" i="1" dirty="0" smtClean="0"/>
          </a:p>
          <a:p>
            <a:pPr algn="just">
              <a:buNone/>
            </a:pPr>
            <a:r>
              <a:rPr lang="uk-UA" dirty="0" smtClean="0"/>
              <a:t>ГВП або їх консультант (підрядник) відповідають за підготовку проектної і тендерної документації. Якщо залучено консультанта, ГВП будуть головним чином відповідати за надання необхідної інформації, нагляд за роботою консультантів та аналіз і затвердження їх результатів.</a:t>
            </a:r>
          </a:p>
          <a:p>
            <a:pPr algn="just">
              <a:buNone/>
            </a:pPr>
            <a:r>
              <a:rPr lang="uk-UA" dirty="0" smtClean="0"/>
              <a:t>Тендерна документація на роботи повинна розроблятися з використанням міжнародно визнаної типової документації на закупівлю, а саме</a:t>
            </a:r>
            <a:r>
              <a:rPr lang="en-GB" dirty="0" smtClean="0"/>
              <a:t>:</a:t>
            </a:r>
            <a:endParaRPr lang="en-US" dirty="0" smtClean="0"/>
          </a:p>
          <a:p>
            <a:pPr lvl="0" algn="just"/>
            <a:r>
              <a:rPr lang="en-GB" dirty="0" smtClean="0"/>
              <a:t> </a:t>
            </a:r>
            <a:r>
              <a:rPr lang="uk-UA" dirty="0" smtClean="0"/>
              <a:t>зразки Світового банку </a:t>
            </a:r>
            <a:r>
              <a:rPr lang="en-GB" dirty="0" smtClean="0"/>
              <a:t>(</a:t>
            </a:r>
            <a:r>
              <a:rPr lang="uk-UA" dirty="0" smtClean="0"/>
              <a:t>Закупівля робіт. Керівництво користувача. 2015</a:t>
            </a:r>
            <a:r>
              <a:rPr lang="en-GB" dirty="0" smtClean="0"/>
              <a:t>), </a:t>
            </a:r>
            <a:endParaRPr lang="en-US" dirty="0" smtClean="0"/>
          </a:p>
          <a:p>
            <a:pPr lvl="0" algn="just"/>
            <a:r>
              <a:rPr lang="en-GB" dirty="0" smtClean="0"/>
              <a:t>PRAG (</a:t>
            </a:r>
            <a:r>
              <a:rPr lang="uk-UA" dirty="0" smtClean="0"/>
              <a:t>Практичне керівництво з договірних процедур для зовнішньої діяльності Європейського Союзу)</a:t>
            </a:r>
            <a:r>
              <a:rPr lang="en-GB" dirty="0" smtClean="0"/>
              <a:t>, </a:t>
            </a:r>
            <a:r>
              <a:rPr lang="uk-UA" dirty="0" smtClean="0"/>
              <a:t>або</a:t>
            </a:r>
            <a:endParaRPr lang="en-US" dirty="0" smtClean="0"/>
          </a:p>
          <a:p>
            <a:pPr lvl="0" algn="just"/>
            <a:r>
              <a:rPr lang="en-GB" dirty="0" smtClean="0"/>
              <a:t>FIDIC</a:t>
            </a:r>
            <a:r>
              <a:rPr lang="uk-UA" dirty="0" smtClean="0"/>
              <a:t>/ФИДИК</a:t>
            </a:r>
            <a:r>
              <a:rPr lang="en-GB" dirty="0" smtClean="0"/>
              <a:t> </a:t>
            </a:r>
            <a:r>
              <a:rPr lang="en-GB" dirty="0" smtClean="0"/>
              <a:t>(</a:t>
            </a:r>
            <a:r>
              <a:rPr lang="fr-FR" dirty="0" smtClean="0"/>
              <a:t>Fédération Internationale des </a:t>
            </a:r>
            <a:r>
              <a:rPr lang="fr-FR" dirty="0" smtClean="0"/>
              <a:t>Ingénieurs-Conseils</a:t>
            </a:r>
            <a:r>
              <a:rPr lang="uk-UA" dirty="0" smtClean="0"/>
              <a:t>/ Міжнародна федерація інженерів-консультантів</a:t>
            </a:r>
            <a:r>
              <a:rPr lang="en-GB" dirty="0" smtClean="0"/>
              <a:t>)</a:t>
            </a:r>
            <a:r>
              <a:rPr lang="uk-UA" dirty="0" smtClean="0"/>
              <a:t>, документи можна замовити на </a:t>
            </a:r>
            <a:r>
              <a:rPr lang="uk-UA" dirty="0" err="1" smtClean="0"/>
              <a:t>вебсайт</a:t>
            </a:r>
            <a:r>
              <a:rPr lang="uk-UA" dirty="0" err="1" smtClean="0"/>
              <a:t>і</a:t>
            </a:r>
            <a:r>
              <a:rPr lang="uk-UA" dirty="0" smtClean="0"/>
              <a:t> ФІДІК </a:t>
            </a:r>
            <a:r>
              <a:rPr lang="en-GB" dirty="0" smtClean="0"/>
              <a:t>(</a:t>
            </a:r>
            <a:r>
              <a:rPr lang="en-GB" dirty="0" smtClean="0"/>
              <a:t>www.fidic.org)</a:t>
            </a:r>
          </a:p>
          <a:p>
            <a:pPr lvl="0"/>
            <a:endParaRPr lang="en-US" dirty="0" smtClean="0"/>
          </a:p>
          <a:p>
            <a:pPr>
              <a:buNone/>
            </a:pPr>
            <a:r>
              <a:rPr lang="en-US" dirty="0" smtClean="0"/>
              <a:t> </a:t>
            </a:r>
          </a:p>
          <a:p>
            <a:pPr>
              <a:buNone/>
            </a:pPr>
            <a:r>
              <a:rPr lang="en-US" dirty="0" smtClean="0"/>
              <a:t>	</a:t>
            </a:r>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24</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150144" y="-14287"/>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en-US" sz="2000" b="1" dirty="0" smtClean="0">
                <a:solidFill>
                  <a:srgbClr val="002060"/>
                </a:solidFill>
              </a:rPr>
              <a:t>“</a:t>
            </a: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77141" y="77197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327819" y="762000"/>
            <a:ext cx="8610600" cy="7731347"/>
          </a:xfrm>
          <a:prstGeom prst="rect">
            <a:avLst/>
          </a:prstGeom>
        </p:spPr>
        <p:txBody>
          <a:bodyPr wrap="square">
            <a:spAutoFit/>
          </a:bodyPr>
          <a:lstStyle/>
          <a:p>
            <a:pPr>
              <a:buNone/>
            </a:pPr>
            <a:r>
              <a:rPr lang="en-US" dirty="0" smtClean="0"/>
              <a:t> </a:t>
            </a:r>
            <a:r>
              <a:rPr lang="en-US" b="1" dirty="0" smtClean="0"/>
              <a:t>2.5 </a:t>
            </a:r>
            <a:r>
              <a:rPr lang="uk-UA" b="1" dirty="0" smtClean="0"/>
              <a:t>Типи контрактів</a:t>
            </a:r>
            <a:endParaRPr lang="en-US" b="1" dirty="0" smtClean="0"/>
          </a:p>
          <a:p>
            <a:pPr>
              <a:buNone/>
            </a:pPr>
            <a:r>
              <a:rPr lang="en-US" dirty="0" smtClean="0"/>
              <a:t>	</a:t>
            </a:r>
            <a:r>
              <a:rPr lang="en-US" i="1" dirty="0" smtClean="0"/>
              <a:t>2.5.1 </a:t>
            </a:r>
            <a:r>
              <a:rPr lang="uk-UA" i="1" dirty="0" smtClean="0"/>
              <a:t>Роботи (продовження)</a:t>
            </a:r>
            <a:endParaRPr lang="en-US" i="1" dirty="0" smtClean="0"/>
          </a:p>
          <a:p>
            <a:pPr algn="just"/>
            <a:r>
              <a:rPr lang="en-GB" dirty="0" smtClean="0"/>
              <a:t> </a:t>
            </a:r>
            <a:r>
              <a:rPr lang="uk-UA" sz="1800" dirty="0" smtClean="0"/>
              <a:t>У будь-якому випадку тендерна документація повинна бути сумісною з положеннями Керівництва ЄІБ із </a:t>
            </a:r>
            <a:r>
              <a:rPr lang="uk-UA" sz="1800" dirty="0" err="1" smtClean="0"/>
              <a:t>закупівель</a:t>
            </a:r>
            <a:endParaRPr lang="uk-UA" sz="1800" dirty="0" smtClean="0"/>
          </a:p>
          <a:p>
            <a:pPr algn="just"/>
            <a:r>
              <a:rPr lang="uk-UA" sz="1800" dirty="0" smtClean="0"/>
              <a:t>Ця тендерна документація повинна бути розроблена таким чином, щоб забезпечити широку міжнародну (якщо сума вища за 1 млн євро) та національну (якщо менша за 1 млн євро) конкуренцію</a:t>
            </a:r>
          </a:p>
          <a:p>
            <a:pPr algn="just"/>
            <a:r>
              <a:rPr lang="uk-UA" sz="1800" dirty="0" smtClean="0"/>
              <a:t>Тендерна документація, а також повідомлення про закупівлю та документи попередньої кваліфікації, у разі їх застосування, повинні розроблятися на англійській мові для тендерів МКТ, а для тендерів НКТ може використовуватися українська</a:t>
            </a:r>
          </a:p>
          <a:p>
            <a:pPr algn="just"/>
            <a:r>
              <a:rPr lang="uk-UA" sz="1800" dirty="0" smtClean="0"/>
              <a:t>Після затвердження ГВП проектної та тендерної документації, вона подається на розгляд в ГУПП</a:t>
            </a:r>
          </a:p>
          <a:p>
            <a:pPr algn="just"/>
            <a:r>
              <a:rPr lang="uk-UA" sz="1800" dirty="0" smtClean="0"/>
              <a:t>Договори за процедурою міжнародного та національного тендеру на суму вище 350 000 євро вимагають проведення тендеру на посаду Інженера проекту. Інженер проекту повинен бути відповідальним та відповідним чином кваліфікованим інженером, який має мінімум 10-15 років досвіду нагляду за роботами відповідного характеру.</a:t>
            </a:r>
            <a:endParaRPr lang="en-US" sz="1800" dirty="0" smtClean="0"/>
          </a:p>
          <a:p>
            <a:endParaRPr lang="en-US" dirty="0" smtClean="0"/>
          </a:p>
          <a:p>
            <a:pPr>
              <a:buNone/>
            </a:pPr>
            <a:r>
              <a:rPr lang="en-US" dirty="0" smtClean="0"/>
              <a:t> </a:t>
            </a:r>
          </a:p>
          <a:p>
            <a:pPr>
              <a:buNone/>
            </a:pPr>
            <a:r>
              <a:rPr lang="en-US" dirty="0" smtClean="0"/>
              <a:t>	</a:t>
            </a:r>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25</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838200" y="-14287"/>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88925" y="914400"/>
            <a:ext cx="8610600" cy="6604885"/>
          </a:xfrm>
          <a:prstGeom prst="rect">
            <a:avLst/>
          </a:prstGeom>
        </p:spPr>
        <p:txBody>
          <a:bodyPr wrap="square">
            <a:spAutoFit/>
          </a:bodyPr>
          <a:lstStyle/>
          <a:p>
            <a:pPr>
              <a:buNone/>
            </a:pPr>
            <a:r>
              <a:rPr lang="en-US" dirty="0" smtClean="0"/>
              <a:t> </a:t>
            </a:r>
            <a:r>
              <a:rPr lang="en-US" b="1" dirty="0" smtClean="0"/>
              <a:t>2.5 </a:t>
            </a:r>
            <a:r>
              <a:rPr lang="uk-UA" b="1" dirty="0" smtClean="0"/>
              <a:t>Типи контрактів</a:t>
            </a:r>
            <a:endParaRPr lang="en-US" b="1" dirty="0" smtClean="0"/>
          </a:p>
          <a:p>
            <a:pPr>
              <a:buNone/>
            </a:pPr>
            <a:r>
              <a:rPr lang="en-US" dirty="0" smtClean="0"/>
              <a:t>	</a:t>
            </a:r>
            <a:r>
              <a:rPr lang="en-US" i="1" dirty="0" smtClean="0"/>
              <a:t>2.5.1 </a:t>
            </a:r>
            <a:r>
              <a:rPr lang="uk-UA" i="1" dirty="0" smtClean="0"/>
              <a:t>Роботи (продовження</a:t>
            </a:r>
            <a:r>
              <a:rPr lang="en-US" i="1" dirty="0" smtClean="0"/>
              <a:t>)</a:t>
            </a:r>
            <a:endParaRPr lang="en-US" i="1" dirty="0" smtClean="0"/>
          </a:p>
          <a:p>
            <a:pPr algn="just">
              <a:buNone/>
            </a:pPr>
            <a:r>
              <a:rPr lang="uk-UA" sz="1800" dirty="0" smtClean="0"/>
              <a:t>Технічне завдання для такого «Інженера проекту» розробляється, виходячи з припущення, що загалом ГВП не повинно безпосередньо контактувати з Підрядником. Це завдання Інженера, який повинен</a:t>
            </a:r>
          </a:p>
          <a:p>
            <a:pPr marL="285750" indent="-285750" algn="just"/>
            <a:r>
              <a:rPr lang="uk-UA" sz="1800" dirty="0" smtClean="0"/>
              <a:t>Затверджувати всі зміни та модифікації</a:t>
            </a:r>
          </a:p>
          <a:p>
            <a:pPr marL="285750" indent="-285750" algn="just"/>
            <a:r>
              <a:rPr lang="uk-UA" sz="1800" dirty="0" smtClean="0"/>
              <a:t>Брати відповідальність за передачу конструкцій, обладнання та поставок від імені Замовника</a:t>
            </a:r>
          </a:p>
          <a:p>
            <a:pPr marL="285750" indent="-285750" algn="just"/>
            <a:r>
              <a:rPr lang="uk-UA" sz="1800" dirty="0" smtClean="0"/>
              <a:t>Аналізувати звіти Підрядника</a:t>
            </a:r>
          </a:p>
          <a:p>
            <a:pPr marL="285750" indent="-285750" algn="just"/>
            <a:r>
              <a:rPr lang="uk-UA" sz="1800" dirty="0" smtClean="0"/>
              <a:t>Подавати </a:t>
            </a:r>
            <a:r>
              <a:rPr lang="uk-UA" sz="1800" dirty="0" smtClean="0"/>
              <a:t>доповідні щодо запитів Підрядника</a:t>
            </a:r>
          </a:p>
          <a:p>
            <a:pPr marL="285750" indent="-285750" algn="just"/>
            <a:r>
              <a:rPr lang="uk-UA" sz="1800" dirty="0" smtClean="0"/>
              <a:t>Готувати доповідні щодо авторського нагляду, який повинен бути забезпечений та оплачений Замовником за контрактами Червоної Книги ФІДІК або Підрядником за контрактами Жовтої Книги ФІДІК.</a:t>
            </a:r>
          </a:p>
          <a:p>
            <a:pPr marL="285750" indent="-285750" algn="just"/>
            <a:r>
              <a:rPr lang="uk-UA" sz="1800" dirty="0" smtClean="0"/>
              <a:t>Розробляти доповідні з технічних питань під час будівництва, доповідні про невідповідності та недоліки у проектуванні.</a:t>
            </a:r>
            <a:endParaRPr lang="en-US" dirty="0" smtClean="0"/>
          </a:p>
          <a:p>
            <a:pPr>
              <a:buNone/>
            </a:pPr>
            <a:r>
              <a:rPr lang="en-US" dirty="0" smtClean="0"/>
              <a:t> </a:t>
            </a:r>
          </a:p>
          <a:p>
            <a:pPr>
              <a:buNone/>
            </a:pPr>
            <a:r>
              <a:rPr lang="en-US" dirty="0" smtClean="0"/>
              <a:t>	</a:t>
            </a:r>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26</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197264" y="48347"/>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839200"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359064" y="917944"/>
            <a:ext cx="8763000" cy="7663636"/>
          </a:xfrm>
          <a:prstGeom prst="rect">
            <a:avLst/>
          </a:prstGeom>
        </p:spPr>
        <p:txBody>
          <a:bodyPr wrap="square">
            <a:spAutoFit/>
          </a:bodyPr>
          <a:lstStyle/>
          <a:p>
            <a:pPr>
              <a:buNone/>
            </a:pPr>
            <a:r>
              <a:rPr lang="en-US" dirty="0" smtClean="0"/>
              <a:t> </a:t>
            </a:r>
            <a:r>
              <a:rPr lang="en-US" b="1" dirty="0" smtClean="0"/>
              <a:t>2.5 </a:t>
            </a:r>
            <a:r>
              <a:rPr lang="uk-UA" b="1" dirty="0" smtClean="0"/>
              <a:t>Типи контрактів</a:t>
            </a:r>
            <a:endParaRPr lang="en-US" b="1" dirty="0" smtClean="0"/>
          </a:p>
          <a:p>
            <a:pPr>
              <a:buNone/>
            </a:pPr>
            <a:r>
              <a:rPr lang="en-US" dirty="0" smtClean="0"/>
              <a:t>	</a:t>
            </a:r>
            <a:r>
              <a:rPr lang="en-US" i="1" dirty="0" smtClean="0"/>
              <a:t>2.5.1 </a:t>
            </a:r>
            <a:r>
              <a:rPr lang="uk-UA" i="1" dirty="0" smtClean="0"/>
              <a:t>Роботи (продовження)</a:t>
            </a:r>
            <a:endParaRPr lang="en-US" i="1" dirty="0" smtClean="0"/>
          </a:p>
          <a:p>
            <a:pPr lvl="0" algn="just">
              <a:buFontTx/>
              <a:buChar char="-"/>
            </a:pPr>
            <a:r>
              <a:rPr lang="uk-UA" dirty="0" smtClean="0"/>
              <a:t>Готувати звіти про непередбачені технічні проблеми, скарги від громадськості та її запити</a:t>
            </a:r>
          </a:p>
          <a:p>
            <a:pPr lvl="0" algn="just">
              <a:buFontTx/>
              <a:buChar char="-"/>
            </a:pPr>
            <a:r>
              <a:rPr lang="uk-UA" dirty="0" smtClean="0"/>
              <a:t>Контролювати питання безпеки на ділянці робіт та мінімізувати негативні наслідки робіт для довкілля та оточення</a:t>
            </a:r>
          </a:p>
          <a:p>
            <a:pPr lvl="0" algn="just">
              <a:buFontTx/>
              <a:buChar char="-"/>
            </a:pPr>
            <a:r>
              <a:rPr lang="uk-UA" dirty="0" smtClean="0"/>
              <a:t>Затверджувати додаткові роботи та значні зміни у проекті за умови підтверджених обґрунтувань.</a:t>
            </a:r>
          </a:p>
          <a:p>
            <a:pPr lvl="0" algn="just">
              <a:buNone/>
            </a:pPr>
            <a:r>
              <a:rPr lang="uk-UA" dirty="0" smtClean="0"/>
              <a:t>Нагляд за </a:t>
            </a:r>
            <a:r>
              <a:rPr lang="uk-UA" dirty="0" err="1" smtClean="0"/>
              <a:t>підпроектом</a:t>
            </a:r>
            <a:r>
              <a:rPr lang="uk-UA" dirty="0" smtClean="0"/>
              <a:t> – це відповідальність консультанта, запрошеного з цією метою для забезпечення та контролю якості </a:t>
            </a:r>
            <a:r>
              <a:rPr lang="uk-UA" dirty="0" err="1" smtClean="0"/>
              <a:t>підпроекта</a:t>
            </a:r>
            <a:r>
              <a:rPr lang="uk-UA" dirty="0" smtClean="0"/>
              <a:t>. Консультант діє від імені Кінцевого Отримувача та у відповідності з умовами контракту</a:t>
            </a:r>
            <a:r>
              <a:rPr lang="en-GB" dirty="0" smtClean="0"/>
              <a:t>. </a:t>
            </a:r>
            <a:endParaRPr lang="uk-UA" dirty="0" smtClean="0"/>
          </a:p>
          <a:p>
            <a:pPr lvl="0" algn="just">
              <a:buNone/>
            </a:pPr>
            <a:r>
              <a:rPr lang="uk-UA" dirty="0" smtClean="0"/>
              <a:t>Загальний нагляд та нагляд за роботами на місці повинні здійснюватися на постійних засадах. Під час всіх будівельно-монтажних робіт повинна бути забезпечена постійна присутність консультанта на місці робіт</a:t>
            </a:r>
            <a:r>
              <a:rPr lang="en-GB" dirty="0" smtClean="0"/>
              <a:t>. </a:t>
            </a:r>
            <a:endParaRPr lang="en-US" dirty="0" smtClean="0"/>
          </a:p>
          <a:p>
            <a:pPr>
              <a:buNone/>
            </a:pPr>
            <a:endParaRPr lang="en-US" dirty="0" smtClean="0"/>
          </a:p>
          <a:p>
            <a:endParaRPr lang="en-US" dirty="0" smtClean="0"/>
          </a:p>
          <a:p>
            <a:pPr>
              <a:buNone/>
            </a:pPr>
            <a:r>
              <a:rPr lang="en-US" dirty="0" smtClean="0"/>
              <a:t> </a:t>
            </a:r>
          </a:p>
          <a:p>
            <a:pPr>
              <a:buNone/>
            </a:pPr>
            <a:r>
              <a:rPr lang="en-US" dirty="0" smtClean="0"/>
              <a:t>	</a:t>
            </a:r>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27</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193800" y="-14287"/>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839200"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457200" y="848334"/>
            <a:ext cx="8763000" cy="8279190"/>
          </a:xfrm>
          <a:prstGeom prst="rect">
            <a:avLst/>
          </a:prstGeom>
        </p:spPr>
        <p:txBody>
          <a:bodyPr wrap="square">
            <a:spAutoFit/>
          </a:bodyPr>
          <a:lstStyle/>
          <a:p>
            <a:pPr>
              <a:buNone/>
            </a:pPr>
            <a:r>
              <a:rPr lang="en-US" dirty="0" smtClean="0"/>
              <a:t> </a:t>
            </a:r>
            <a:r>
              <a:rPr lang="en-US" b="1" dirty="0" smtClean="0"/>
              <a:t>2.5 </a:t>
            </a:r>
            <a:r>
              <a:rPr lang="uk-UA" b="1" dirty="0" smtClean="0"/>
              <a:t>Типи контрактів </a:t>
            </a:r>
            <a:endParaRPr lang="en-US" b="1" dirty="0" smtClean="0"/>
          </a:p>
          <a:p>
            <a:pPr>
              <a:buNone/>
            </a:pPr>
            <a:r>
              <a:rPr lang="en-US" dirty="0" smtClean="0"/>
              <a:t>	</a:t>
            </a:r>
            <a:r>
              <a:rPr lang="en-US" i="1" dirty="0" smtClean="0"/>
              <a:t>2.5.1 </a:t>
            </a:r>
            <a:r>
              <a:rPr lang="uk-UA" i="1" dirty="0" smtClean="0"/>
              <a:t>Роботи (продовження)</a:t>
            </a:r>
            <a:endParaRPr lang="en-US" i="1" dirty="0" smtClean="0"/>
          </a:p>
          <a:p>
            <a:pPr>
              <a:buNone/>
            </a:pPr>
            <a:r>
              <a:rPr lang="uk-UA" dirty="0" smtClean="0"/>
              <a:t>Отже, нагляд за контрактами на роботи у рамках </a:t>
            </a:r>
            <a:r>
              <a:rPr lang="uk-UA" dirty="0" err="1" smtClean="0"/>
              <a:t>підпроекту</a:t>
            </a:r>
            <a:r>
              <a:rPr lang="uk-UA" dirty="0" smtClean="0"/>
              <a:t> включає наступну діяльність</a:t>
            </a:r>
            <a:r>
              <a:rPr lang="en-GB" dirty="0" smtClean="0"/>
              <a:t>:</a:t>
            </a:r>
            <a:endParaRPr lang="en-US" dirty="0" smtClean="0"/>
          </a:p>
          <a:p>
            <a:pPr lvl="0"/>
            <a:endParaRPr lang="en-US" dirty="0" smtClean="0"/>
          </a:p>
          <a:p>
            <a:pPr lvl="0" algn="just"/>
            <a:r>
              <a:rPr lang="en-GB" dirty="0" smtClean="0"/>
              <a:t> </a:t>
            </a:r>
            <a:r>
              <a:rPr lang="uk-UA" dirty="0" smtClean="0"/>
              <a:t>Підготовка початкових робіт за контрактом</a:t>
            </a:r>
          </a:p>
          <a:p>
            <a:pPr lvl="0" algn="just"/>
            <a:r>
              <a:rPr lang="uk-UA" dirty="0" smtClean="0"/>
              <a:t> Загальний нагляд та нагляд за роботами на місці та управління будівництвом</a:t>
            </a:r>
          </a:p>
          <a:p>
            <a:pPr lvl="0" algn="just"/>
            <a:r>
              <a:rPr lang="uk-UA" dirty="0" smtClean="0"/>
              <a:t>Постійне управління проектом та моніторинг (щоденник будівництва)</a:t>
            </a:r>
          </a:p>
          <a:p>
            <a:pPr lvl="0" algn="just"/>
            <a:r>
              <a:rPr lang="uk-UA" dirty="0" smtClean="0"/>
              <a:t>Періодична звітність</a:t>
            </a:r>
          </a:p>
          <a:p>
            <a:pPr lvl="0" algn="just"/>
            <a:r>
              <a:rPr lang="uk-UA" dirty="0" smtClean="0"/>
              <a:t>Участь у попередній прийомці та</a:t>
            </a:r>
          </a:p>
          <a:p>
            <a:pPr lvl="0" algn="just"/>
            <a:r>
              <a:rPr lang="uk-UA" dirty="0" smtClean="0"/>
              <a:t>Укладання Кінцевого звіту по </a:t>
            </a:r>
            <a:r>
              <a:rPr lang="uk-UA" dirty="0" err="1" smtClean="0"/>
              <a:t>підпроекту</a:t>
            </a:r>
            <a:r>
              <a:rPr lang="en-GB" dirty="0" smtClean="0"/>
              <a:t>.</a:t>
            </a:r>
            <a:endParaRPr lang="en-GB" dirty="0" smtClean="0"/>
          </a:p>
          <a:p>
            <a:pPr lvl="0">
              <a:buNone/>
            </a:pPr>
            <a:endParaRPr lang="uk-UA" dirty="0" smtClean="0"/>
          </a:p>
          <a:p>
            <a:pPr lvl="0" algn="just">
              <a:buNone/>
            </a:pPr>
            <a:r>
              <a:rPr lang="uk-UA" dirty="0" smtClean="0"/>
              <a:t>Точний обсяг послуг з нагляду за </a:t>
            </a:r>
            <a:r>
              <a:rPr lang="uk-UA" dirty="0" err="1" smtClean="0"/>
              <a:t>підпроектом</a:t>
            </a:r>
            <a:r>
              <a:rPr lang="uk-UA" dirty="0" smtClean="0"/>
              <a:t>, які повинні надаватися консультантом-інженером, визначається детально у Технічному завданні на контракт консультанта</a:t>
            </a:r>
            <a:r>
              <a:rPr lang="en-GB" dirty="0" smtClean="0"/>
              <a:t>.</a:t>
            </a:r>
            <a:endParaRPr lang="en-US" dirty="0" smtClean="0"/>
          </a:p>
          <a:p>
            <a:pPr>
              <a:buNone/>
            </a:pPr>
            <a:endParaRPr lang="en-US" dirty="0" smtClean="0"/>
          </a:p>
          <a:p>
            <a:endParaRPr lang="en-US" dirty="0" smtClean="0"/>
          </a:p>
          <a:p>
            <a:pPr>
              <a:buNone/>
            </a:pPr>
            <a:r>
              <a:rPr lang="en-US" dirty="0" smtClean="0"/>
              <a:t> </a:t>
            </a:r>
          </a:p>
          <a:p>
            <a:pPr>
              <a:buNone/>
            </a:pPr>
            <a:r>
              <a:rPr lang="en-US" dirty="0" smtClean="0"/>
              <a:t>	</a:t>
            </a:r>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28</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00727" y="-14287"/>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51618" y="838200"/>
            <a:ext cx="8534400" cy="8802410"/>
          </a:xfrm>
          <a:prstGeom prst="rect">
            <a:avLst/>
          </a:prstGeom>
        </p:spPr>
        <p:txBody>
          <a:bodyPr wrap="square">
            <a:spAutoFit/>
          </a:bodyPr>
          <a:lstStyle/>
          <a:p>
            <a:pPr>
              <a:buNone/>
            </a:pPr>
            <a:r>
              <a:rPr lang="en-US" i="1" dirty="0" smtClean="0"/>
              <a:t>2.5.2 </a:t>
            </a:r>
            <a:r>
              <a:rPr lang="uk-UA" i="1" dirty="0" smtClean="0"/>
              <a:t>Поставки (товари)</a:t>
            </a:r>
            <a:endParaRPr lang="en-US" i="1" dirty="0" smtClean="0"/>
          </a:p>
          <a:p>
            <a:pPr algn="just">
              <a:buNone/>
            </a:pPr>
            <a:r>
              <a:rPr lang="uk-UA" sz="1800" dirty="0" smtClean="0"/>
              <a:t>У контексті ПМГТУ це буде рухомий склад, новий або після капітальної реконструкції, та відповідне допоміжне обладнання. Якщо сума перевищує 200 000 євро, тендер буде міжнародним і відкритим, з оголошенням в Офіційному Бюлетені ЄС. Якщо сума менше 200 000 євро, проводяться національні конкурсні торги.</a:t>
            </a:r>
          </a:p>
          <a:p>
            <a:pPr algn="just">
              <a:buNone/>
            </a:pPr>
            <a:r>
              <a:rPr lang="uk-UA" sz="1800" dirty="0" smtClean="0"/>
              <a:t>Запорукою успіху будь-якого тендеру, безумовно і на поставки, є якісно сформульовані технічні умови (ТУ).</a:t>
            </a:r>
          </a:p>
          <a:p>
            <a:pPr algn="just">
              <a:buNone/>
            </a:pPr>
            <a:r>
              <a:rPr lang="uk-UA" sz="1800" dirty="0" smtClean="0"/>
              <a:t>Нечіткі, занадто деталізовані та упереджені технічні умови стануть причиною скорочення кількості постачальників, які беруть участь в тендері,  та зменшення якості та цінності, яких можна отримати за кошти.</a:t>
            </a:r>
          </a:p>
          <a:p>
            <a:pPr algn="just">
              <a:buNone/>
            </a:pPr>
            <a:r>
              <a:rPr lang="uk-UA" sz="1800" dirty="0" smtClean="0"/>
              <a:t>Нечіткі </a:t>
            </a:r>
            <a:r>
              <a:rPr lang="uk-UA" sz="1800" dirty="0"/>
              <a:t>умови </a:t>
            </a:r>
            <a:r>
              <a:rPr lang="uk-UA" sz="1800" dirty="0" smtClean="0"/>
              <a:t>можуть також заплутати учасників</a:t>
            </a:r>
            <a:r>
              <a:rPr lang="uk-UA" sz="1800" dirty="0" smtClean="0"/>
              <a:t>, що може спричинити відхилення тендерних пропозицій. Як наслідок, можуть бути відхилені всі пропозиції і перенесено час проведення тендеру, з відповідним затриманням у часі.</a:t>
            </a:r>
          </a:p>
          <a:p>
            <a:pPr algn="just">
              <a:buNone/>
            </a:pPr>
            <a:r>
              <a:rPr lang="uk-UA" sz="1800" dirty="0" smtClean="0"/>
              <a:t>Для надання підтримки з написання технічних умов буде забезпечена технічна допомога, коли це буде необхідно і коли про це буде запит. </a:t>
            </a:r>
            <a:endParaRPr lang="en-US" dirty="0" smtClean="0"/>
          </a:p>
          <a:p>
            <a:pPr>
              <a:buNone/>
            </a:pPr>
            <a:endParaRPr lang="en-US" dirty="0" smtClean="0"/>
          </a:p>
          <a:p>
            <a:pPr>
              <a:buNone/>
            </a:pPr>
            <a:r>
              <a:rPr lang="en-US" dirty="0" smtClean="0"/>
              <a:t> </a:t>
            </a:r>
          </a:p>
          <a:p>
            <a:pPr>
              <a:buNone/>
            </a:pPr>
            <a:endParaRPr lang="en-US" dirty="0" smtClean="0"/>
          </a:p>
          <a:p>
            <a:pPr algn="just">
              <a:buNone/>
            </a:pPr>
            <a:endParaRPr lang="en-GB" dirty="0" smtClean="0"/>
          </a:p>
          <a:p>
            <a:pPr algn="just">
              <a:buNone/>
            </a:pPr>
            <a:endParaRPr lang="en-US" dirty="0" smtClean="0"/>
          </a:p>
          <a:p>
            <a:pPr algn="just">
              <a:buNone/>
            </a:pPr>
            <a:endParaRPr lang="en-GB" dirty="0" smtClean="0"/>
          </a:p>
          <a:p>
            <a:pPr algn="just">
              <a:buNone/>
            </a:pPr>
            <a:endParaRPr lang="en-US" dirty="0" smtClean="0"/>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29</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162627" y="-14287"/>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350837" y="838200"/>
            <a:ext cx="8534400" cy="7639014"/>
          </a:xfrm>
          <a:prstGeom prst="rect">
            <a:avLst/>
          </a:prstGeom>
        </p:spPr>
        <p:txBody>
          <a:bodyPr wrap="square">
            <a:spAutoFit/>
          </a:bodyPr>
          <a:lstStyle/>
          <a:p>
            <a:pPr>
              <a:buNone/>
            </a:pPr>
            <a:r>
              <a:rPr lang="en-US" i="1" dirty="0" smtClean="0"/>
              <a:t>2.5.3</a:t>
            </a:r>
            <a:r>
              <a:rPr lang="en-US" dirty="0" smtClean="0"/>
              <a:t> 	</a:t>
            </a:r>
            <a:r>
              <a:rPr lang="uk-UA" i="1" dirty="0" smtClean="0"/>
              <a:t>Послуги</a:t>
            </a:r>
            <a:endParaRPr lang="en-US" i="1" dirty="0" smtClean="0"/>
          </a:p>
          <a:p>
            <a:pPr algn="just">
              <a:buNone/>
            </a:pPr>
            <a:r>
              <a:rPr lang="uk-UA" sz="1800" dirty="0" smtClean="0"/>
              <a:t>Надаватимуться короткотермінові послуги з технічної допомоги на підставі звернення Отримувачів щодо підготовки та реалізації кожного </a:t>
            </a:r>
            <a:r>
              <a:rPr lang="uk-UA" sz="1800" dirty="0" err="1" smtClean="0"/>
              <a:t>підпроекту</a:t>
            </a:r>
            <a:r>
              <a:rPr lang="uk-UA" sz="1800" dirty="0" smtClean="0"/>
              <a:t> або пакету </a:t>
            </a:r>
            <a:r>
              <a:rPr lang="uk-UA" sz="1800" dirty="0" err="1" smtClean="0"/>
              <a:t>підпроектів</a:t>
            </a:r>
            <a:r>
              <a:rPr lang="uk-UA" sz="1800" dirty="0" smtClean="0"/>
              <a:t>, за умови попереднього погодження ГУПП та ЄІБ (технічне завдання, тендерна процедура та укладання контракту, моніторинг).</a:t>
            </a:r>
          </a:p>
          <a:p>
            <a:pPr algn="just">
              <a:buNone/>
            </a:pPr>
            <a:r>
              <a:rPr lang="uk-UA" sz="1800" dirty="0" smtClean="0"/>
              <a:t>Для сум понад 200 000 євро – використовується процедура відкритих або закритих МКТ. Для сум у межах 50 000 – 200 000 євро – подається запит від 3 – 7 кандидатів, причому вони повинні представляти мінімум 2 різні країни. Для контрактів на суму менше 50 000 євро можна розглядати 1 кандидата. </a:t>
            </a:r>
            <a:endParaRPr lang="uk-UA" sz="1800" dirty="0" smtClean="0"/>
          </a:p>
          <a:p>
            <a:pPr>
              <a:buNone/>
            </a:pPr>
            <a:endParaRPr lang="uk-UA" sz="1800" dirty="0"/>
          </a:p>
          <a:p>
            <a:pPr>
              <a:buNone/>
            </a:pPr>
            <a:r>
              <a:rPr lang="uk-UA" sz="1800" dirty="0" smtClean="0"/>
              <a:t>Мова йде про наступні напрямки діяльності:</a:t>
            </a:r>
          </a:p>
          <a:p>
            <a:pPr marL="285750" indent="-285750"/>
            <a:r>
              <a:rPr lang="uk-UA" sz="1800" dirty="0" smtClean="0"/>
              <a:t>Оцінка проекту</a:t>
            </a:r>
          </a:p>
          <a:p>
            <a:pPr marL="285750" indent="-285750"/>
            <a:r>
              <a:rPr lang="uk-UA" sz="1800" dirty="0" smtClean="0"/>
              <a:t>Технічні умови</a:t>
            </a:r>
          </a:p>
          <a:p>
            <a:pPr marL="285750" indent="-285750"/>
            <a:r>
              <a:rPr lang="uk-UA" sz="1800" dirty="0" smtClean="0"/>
              <a:t>Підтримка під час тендеру</a:t>
            </a:r>
          </a:p>
          <a:p>
            <a:pPr marL="285750" indent="-285750"/>
            <a:r>
              <a:rPr lang="uk-UA" sz="1800" dirty="0" smtClean="0"/>
              <a:t>Контроль виконання робіт та контрактів</a:t>
            </a:r>
          </a:p>
          <a:p>
            <a:pPr marL="285750" indent="-285750"/>
            <a:r>
              <a:rPr lang="uk-UA" sz="1800" dirty="0" smtClean="0"/>
              <a:t>Моніторинг та оцінка</a:t>
            </a:r>
            <a:endParaRPr lang="en-US" dirty="0" smtClean="0"/>
          </a:p>
          <a:p>
            <a:pPr algn="just">
              <a:buNone/>
            </a:pPr>
            <a:endParaRPr lang="en-GB" dirty="0" smtClean="0"/>
          </a:p>
          <a:p>
            <a:pPr algn="just">
              <a:buNone/>
            </a:pPr>
            <a:endParaRPr lang="en-US" dirty="0" smtClean="0"/>
          </a:p>
          <a:p>
            <a:pPr algn="just">
              <a:buNone/>
            </a:pPr>
            <a:endParaRPr lang="en-GB" dirty="0" smtClean="0"/>
          </a:p>
          <a:p>
            <a:pPr algn="just">
              <a:buNone/>
            </a:pPr>
            <a:endParaRPr lang="en-US" dirty="0" smtClean="0"/>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3</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028700" y="220664"/>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lvl="0" eaLnBrk="1" hangingPunct="1">
              <a:buNone/>
            </a:pPr>
            <a:r>
              <a:rPr lang="uk-UA" altLang="en-US" sz="1200" dirty="0">
                <a:solidFill>
                  <a:srgbClr val="FFFFFF"/>
                </a:solidFill>
              </a:rPr>
              <a:t>Європейський інвестиційний банк</a:t>
            </a:r>
            <a:endParaRPr lang="en-GB" altLang="en-US" sz="1200" dirty="0">
              <a:solidFill>
                <a:srgbClr val="FFFFFF"/>
              </a:solidFill>
            </a:endParaRPr>
          </a:p>
        </p:txBody>
      </p:sp>
      <p:sp>
        <p:nvSpPr>
          <p:cNvPr id="6" name="Rectangle 5"/>
          <p:cNvSpPr/>
          <p:nvPr/>
        </p:nvSpPr>
        <p:spPr>
          <a:xfrm>
            <a:off x="609600" y="1066801"/>
            <a:ext cx="8229600" cy="4056495"/>
          </a:xfrm>
          <a:prstGeom prst="rect">
            <a:avLst/>
          </a:prstGeom>
        </p:spPr>
        <p:txBody>
          <a:bodyPr wrap="square">
            <a:spAutoFit/>
          </a:bodyPr>
          <a:lstStyle/>
          <a:p>
            <a:pPr>
              <a:buNone/>
            </a:pPr>
            <a:endParaRPr lang="en-US" b="1" dirty="0" smtClean="0"/>
          </a:p>
          <a:p>
            <a:pPr>
              <a:buNone/>
            </a:pPr>
            <a:endParaRPr lang="en-US" b="1" dirty="0" smtClean="0"/>
          </a:p>
          <a:p>
            <a:pPr>
              <a:buNone/>
            </a:pPr>
            <a:endParaRPr lang="en-US" b="1" dirty="0" smtClean="0"/>
          </a:p>
          <a:p>
            <a:pPr>
              <a:buNone/>
            </a:pPr>
            <a:endParaRPr lang="en-US" b="1" dirty="0" smtClean="0"/>
          </a:p>
          <a:p>
            <a:pPr>
              <a:buNone/>
            </a:pPr>
            <a:endParaRPr lang="en-US" b="1" dirty="0" smtClean="0"/>
          </a:p>
          <a:p>
            <a:pPr>
              <a:buNone/>
            </a:pPr>
            <a:endParaRPr lang="en-US" b="1" dirty="0" smtClean="0"/>
          </a:p>
          <a:p>
            <a:pPr>
              <a:buNone/>
            </a:pPr>
            <a:endParaRPr lang="en-US" b="1" dirty="0" smtClean="0"/>
          </a:p>
          <a:p>
            <a:pPr>
              <a:buNone/>
            </a:pPr>
            <a:endParaRPr lang="en-US" b="1" dirty="0" smtClean="0"/>
          </a:p>
          <a:p>
            <a:pPr>
              <a:buNone/>
            </a:pPr>
            <a:endParaRPr lang="en-GB" b="1" i="1" dirty="0" smtClean="0"/>
          </a:p>
          <a:p>
            <a:endParaRPr lang="en-US" sz="1800" dirty="0" smtClean="0"/>
          </a:p>
          <a:p>
            <a:pPr>
              <a:buNone/>
            </a:pPr>
            <a:endParaRPr lang="en-US" dirty="0"/>
          </a:p>
        </p:txBody>
      </p:sp>
      <p:sp>
        <p:nvSpPr>
          <p:cNvPr id="7" name="Text Box 2"/>
          <p:cNvSpPr txBox="1">
            <a:spLocks noChangeArrowheads="1"/>
          </p:cNvSpPr>
          <p:nvPr/>
        </p:nvSpPr>
        <p:spPr bwMode="auto">
          <a:xfrm>
            <a:off x="411163" y="1143000"/>
            <a:ext cx="8580437" cy="5181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8" name="Rectangle 7"/>
          <p:cNvSpPr/>
          <p:nvPr/>
        </p:nvSpPr>
        <p:spPr>
          <a:xfrm>
            <a:off x="411163" y="1143000"/>
            <a:ext cx="8382000" cy="5004447"/>
          </a:xfrm>
          <a:prstGeom prst="rect">
            <a:avLst/>
          </a:prstGeom>
        </p:spPr>
        <p:txBody>
          <a:bodyPr wrap="square">
            <a:spAutoFit/>
          </a:bodyPr>
          <a:lstStyle/>
          <a:p>
            <a:pPr algn="ctr">
              <a:buNone/>
            </a:pPr>
            <a:r>
              <a:rPr lang="uk-UA" sz="1800" dirty="0" smtClean="0"/>
              <a:t>Зміст (продовження)</a:t>
            </a:r>
            <a:endParaRPr lang="en-US" sz="1800" i="1" dirty="0" smtClean="0"/>
          </a:p>
          <a:p>
            <a:pPr>
              <a:buNone/>
            </a:pPr>
            <a:r>
              <a:rPr lang="en-US" dirty="0" smtClean="0"/>
              <a:t>   </a:t>
            </a:r>
            <a:r>
              <a:rPr lang="en-US" sz="1800" dirty="0" smtClean="0"/>
              <a:t>2.5 </a:t>
            </a:r>
            <a:r>
              <a:rPr lang="uk-UA" sz="1800" dirty="0" smtClean="0"/>
              <a:t>Тип контрактів</a:t>
            </a:r>
            <a:endParaRPr lang="en-US" sz="1800" dirty="0" smtClean="0"/>
          </a:p>
          <a:p>
            <a:pPr>
              <a:buNone/>
            </a:pPr>
            <a:r>
              <a:rPr lang="en-US" sz="1800" dirty="0" smtClean="0"/>
              <a:t>	2.5.1 </a:t>
            </a:r>
            <a:r>
              <a:rPr lang="uk-UA" sz="1800" dirty="0" smtClean="0"/>
              <a:t>Роботи</a:t>
            </a:r>
            <a:endParaRPr lang="en-US" sz="1800" dirty="0" smtClean="0"/>
          </a:p>
          <a:p>
            <a:pPr>
              <a:buNone/>
            </a:pPr>
            <a:r>
              <a:rPr lang="en-US" sz="1800" dirty="0" smtClean="0"/>
              <a:t>	2.5.2 </a:t>
            </a:r>
            <a:r>
              <a:rPr lang="uk-UA" sz="1800" dirty="0" smtClean="0"/>
              <a:t>Послуги</a:t>
            </a:r>
            <a:endParaRPr lang="en-US" sz="1800" dirty="0" smtClean="0"/>
          </a:p>
          <a:p>
            <a:pPr>
              <a:buNone/>
            </a:pPr>
            <a:r>
              <a:rPr lang="en-US" sz="1800" dirty="0" smtClean="0"/>
              <a:t>	2.5.3 </a:t>
            </a:r>
            <a:r>
              <a:rPr lang="uk-UA" sz="1800" dirty="0" smtClean="0"/>
              <a:t>Постачання (товари)</a:t>
            </a:r>
            <a:endParaRPr lang="en-US" sz="1800" dirty="0" smtClean="0"/>
          </a:p>
          <a:p>
            <a:pPr>
              <a:buNone/>
            </a:pPr>
            <a:r>
              <a:rPr lang="en-US" sz="1800" dirty="0" smtClean="0"/>
              <a:t>             2.5.4 </a:t>
            </a:r>
            <a:r>
              <a:rPr lang="uk-UA" sz="1800" dirty="0" smtClean="0"/>
              <a:t>Впровадження після підписання контракту</a:t>
            </a:r>
            <a:endParaRPr lang="en-US" sz="1800" dirty="0" smtClean="0"/>
          </a:p>
          <a:p>
            <a:pPr>
              <a:buNone/>
            </a:pPr>
            <a:r>
              <a:rPr lang="en-US" sz="1800" dirty="0" smtClean="0"/>
              <a:t>   2.6 </a:t>
            </a:r>
            <a:r>
              <a:rPr lang="uk-UA" sz="1800" dirty="0" smtClean="0"/>
              <a:t>Процедури для оплати підрядників </a:t>
            </a:r>
            <a:r>
              <a:rPr lang="en-US" sz="1800" dirty="0" smtClean="0"/>
              <a:t>(``</a:t>
            </a:r>
            <a:r>
              <a:rPr lang="uk-UA" sz="1800" dirty="0" smtClean="0"/>
              <a:t>Запит на виділення 	коштів</a:t>
            </a:r>
            <a:r>
              <a:rPr lang="en-US" sz="1800" dirty="0" smtClean="0"/>
              <a:t>``) </a:t>
            </a:r>
          </a:p>
          <a:p>
            <a:pPr>
              <a:buNone/>
            </a:pPr>
            <a:r>
              <a:rPr lang="en-US" sz="1800" dirty="0" smtClean="0"/>
              <a:t>   2.7 </a:t>
            </a:r>
            <a:r>
              <a:rPr lang="uk-UA" sz="1800" dirty="0" smtClean="0"/>
              <a:t>Облік </a:t>
            </a:r>
            <a:endParaRPr lang="en-US" sz="1800" dirty="0" smtClean="0"/>
          </a:p>
          <a:p>
            <a:pPr>
              <a:buNone/>
            </a:pPr>
            <a:r>
              <a:rPr lang="en-US" sz="1800" dirty="0" smtClean="0"/>
              <a:t>   2.8 </a:t>
            </a:r>
            <a:r>
              <a:rPr lang="uk-UA" sz="1800" dirty="0" smtClean="0"/>
              <a:t>Кадри</a:t>
            </a:r>
            <a:endParaRPr lang="en-US" sz="1800" dirty="0" smtClean="0"/>
          </a:p>
          <a:p>
            <a:pPr>
              <a:buNone/>
            </a:pPr>
            <a:r>
              <a:rPr lang="en-US" sz="1800" dirty="0" smtClean="0"/>
              <a:t>   2.9 </a:t>
            </a:r>
            <a:r>
              <a:rPr lang="uk-UA" sz="1800" dirty="0" smtClean="0"/>
              <a:t>Інформаційні потоки</a:t>
            </a:r>
            <a:endParaRPr lang="en-US" sz="1800" dirty="0" smtClean="0"/>
          </a:p>
          <a:p>
            <a:pPr>
              <a:buNone/>
            </a:pPr>
            <a:r>
              <a:rPr lang="en-US" sz="1800" b="1" dirty="0" smtClean="0"/>
              <a:t>3 </a:t>
            </a:r>
            <a:r>
              <a:rPr lang="uk-UA" sz="1800" b="1" dirty="0" smtClean="0"/>
              <a:t>Завершення проекту</a:t>
            </a:r>
            <a:endParaRPr lang="en-US" sz="1800" b="1" dirty="0" smtClean="0"/>
          </a:p>
          <a:p>
            <a:pPr>
              <a:buNone/>
            </a:pPr>
            <a:r>
              <a:rPr lang="en-US" sz="1800" dirty="0" smtClean="0"/>
              <a:t>   3.1 </a:t>
            </a:r>
            <a:r>
              <a:rPr lang="uk-UA" sz="1800" dirty="0" smtClean="0"/>
              <a:t>Звіт про завершення проекту</a:t>
            </a:r>
            <a:endParaRPr lang="en-US" sz="1800" dirty="0" smtClean="0"/>
          </a:p>
          <a:p>
            <a:pPr>
              <a:buNone/>
            </a:pPr>
            <a:r>
              <a:rPr lang="en-US" sz="1800" dirty="0" smtClean="0"/>
              <a:t>   3.2 </a:t>
            </a:r>
            <a:r>
              <a:rPr lang="uk-UA" sz="1800" dirty="0" smtClean="0"/>
              <a:t>Уточнення </a:t>
            </a:r>
            <a:endParaRPr lang="en-GB" sz="1800" dirty="0" smtClean="0"/>
          </a:p>
          <a:p>
            <a:pPr>
              <a:buNone/>
            </a:pPr>
            <a:r>
              <a:rPr lang="en-US" sz="1800" b="1" dirty="0" smtClean="0"/>
              <a:t>4 </a:t>
            </a:r>
            <a:r>
              <a:rPr lang="uk-UA" sz="1800" b="1" dirty="0" smtClean="0"/>
              <a:t>Запитання/ обговорення</a:t>
            </a:r>
            <a:endParaRPr lang="en-US" sz="1800" b="1"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30</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193800" y="0"/>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471488" y="914400"/>
            <a:ext cx="8534400" cy="8217634"/>
          </a:xfrm>
          <a:prstGeom prst="rect">
            <a:avLst/>
          </a:prstGeom>
        </p:spPr>
        <p:txBody>
          <a:bodyPr wrap="square">
            <a:spAutoFit/>
          </a:bodyPr>
          <a:lstStyle/>
          <a:p>
            <a:pPr>
              <a:buNone/>
            </a:pPr>
            <a:r>
              <a:rPr lang="en-US" i="1" dirty="0" smtClean="0"/>
              <a:t>2.5.4 </a:t>
            </a:r>
            <a:r>
              <a:rPr lang="uk-UA" i="1" dirty="0"/>
              <a:t>Впровадження після підписання контракту </a:t>
            </a:r>
            <a:r>
              <a:rPr lang="en-US" dirty="0" smtClean="0"/>
              <a:t>	</a:t>
            </a:r>
            <a:endParaRPr lang="en-US" i="1" dirty="0" smtClean="0"/>
          </a:p>
          <a:p>
            <a:pPr algn="just">
              <a:buNone/>
            </a:pPr>
            <a:r>
              <a:rPr lang="uk-UA" dirty="0" smtClean="0"/>
              <a:t>Після підписання контракту перед ГВП і, у разі застосування, її консультантами, стоять такі основні завдання з реалізації </a:t>
            </a:r>
            <a:r>
              <a:rPr lang="uk-UA" dirty="0" err="1" smtClean="0"/>
              <a:t>підпроекту</a:t>
            </a:r>
            <a:r>
              <a:rPr lang="en-GB" dirty="0" smtClean="0"/>
              <a:t>:</a:t>
            </a:r>
            <a:endParaRPr lang="en-US" dirty="0" smtClean="0"/>
          </a:p>
          <a:p>
            <a:pPr lvl="0" algn="just"/>
            <a:r>
              <a:rPr lang="uk-UA" dirty="0" smtClean="0"/>
              <a:t>Нагляд за будівництвом та здача робіт в експлуатацію</a:t>
            </a:r>
          </a:p>
          <a:p>
            <a:pPr lvl="0" algn="just"/>
            <a:r>
              <a:rPr lang="uk-UA" dirty="0" smtClean="0"/>
              <a:t>Прийняття товарів</a:t>
            </a:r>
          </a:p>
          <a:p>
            <a:pPr lvl="0" algn="just"/>
            <a:r>
              <a:rPr lang="uk-UA" dirty="0" smtClean="0"/>
              <a:t>Нагляд за їх введенням в експлуатацію та використанням</a:t>
            </a:r>
          </a:p>
          <a:p>
            <a:pPr lvl="0" algn="just"/>
            <a:r>
              <a:rPr lang="uk-UA" dirty="0" smtClean="0"/>
              <a:t>Звітність про можливі непередбачені технічні проблеми</a:t>
            </a:r>
          </a:p>
          <a:p>
            <a:pPr lvl="0" algn="just"/>
            <a:r>
              <a:rPr lang="uk-UA" dirty="0" smtClean="0"/>
              <a:t>Моніторинг протягом періоду виявлення недоліків</a:t>
            </a:r>
          </a:p>
          <a:p>
            <a:pPr lvl="0" algn="just"/>
            <a:r>
              <a:rPr lang="uk-UA" dirty="0" smtClean="0"/>
              <a:t>Оцінка виконаної роботи та щотижневий контроль загального статусу впровадження </a:t>
            </a:r>
            <a:r>
              <a:rPr lang="uk-UA" dirty="0" err="1" smtClean="0"/>
              <a:t>підпроекту</a:t>
            </a:r>
            <a:endParaRPr lang="uk-UA" dirty="0" smtClean="0"/>
          </a:p>
          <a:p>
            <a:pPr lvl="0" algn="just">
              <a:buNone/>
            </a:pPr>
            <a:r>
              <a:rPr lang="uk-UA" dirty="0" smtClean="0"/>
              <a:t>Для </a:t>
            </a:r>
            <a:r>
              <a:rPr lang="uk-UA" dirty="0" err="1" smtClean="0"/>
              <a:t>підпроектів</a:t>
            </a:r>
            <a:r>
              <a:rPr lang="uk-UA" dirty="0" smtClean="0"/>
              <a:t>, де це обґрунтовано їх розміром і складністю, ГВП будуть надаватися кредитні кошти ПМГТУ для запрошення консультантів з метою отримання допомоги на етапі впровадження проекту</a:t>
            </a:r>
            <a:r>
              <a:rPr lang="en-GB" dirty="0" smtClean="0"/>
              <a:t>. </a:t>
            </a:r>
            <a:endParaRPr lang="en-US" dirty="0" smtClean="0"/>
          </a:p>
          <a:p>
            <a:pPr>
              <a:buNone/>
            </a:pPr>
            <a:endParaRPr lang="en-US" dirty="0" smtClean="0"/>
          </a:p>
          <a:p>
            <a:pPr>
              <a:buNone/>
            </a:pPr>
            <a:endParaRPr lang="en-US" dirty="0" smtClean="0"/>
          </a:p>
          <a:p>
            <a:pPr algn="just">
              <a:buNone/>
            </a:pPr>
            <a:endParaRPr lang="en-GB" dirty="0" smtClean="0"/>
          </a:p>
          <a:p>
            <a:pPr algn="just">
              <a:buNone/>
            </a:pPr>
            <a:endParaRPr lang="en-US" dirty="0" smtClean="0"/>
          </a:p>
          <a:p>
            <a:pPr algn="just">
              <a:buNone/>
            </a:pPr>
            <a:endParaRPr lang="en-GB" dirty="0" smtClean="0"/>
          </a:p>
          <a:p>
            <a:pPr algn="just">
              <a:buNone/>
            </a:pPr>
            <a:endParaRPr lang="en-US" dirty="0" smtClean="0"/>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31</a:t>
            </a:fld>
            <a:endParaRPr lang="en-US" altLang="en-US" sz="1000" smtClean="0">
              <a:solidFill>
                <a:srgbClr val="FFFFFF"/>
              </a:solidFill>
            </a:endParaRPr>
          </a:p>
        </p:txBody>
      </p:sp>
      <p:sp>
        <p:nvSpPr>
          <p:cNvPr id="23555" name="Text Box 4"/>
          <p:cNvSpPr txBox="1">
            <a:spLocks noChangeArrowheads="1"/>
          </p:cNvSpPr>
          <p:nvPr/>
        </p:nvSpPr>
        <p:spPr bwMode="auto">
          <a:xfrm>
            <a:off x="152400" y="838200"/>
            <a:ext cx="8775700" cy="6746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r>
              <a:rPr lang="en-US" sz="2000" i="1" dirty="0" smtClean="0"/>
              <a:t>2.6 </a:t>
            </a:r>
            <a:r>
              <a:rPr lang="uk-UA" sz="2000" i="1" dirty="0"/>
              <a:t>Процедури для оплати підрядників </a:t>
            </a:r>
            <a:r>
              <a:rPr lang="en-US" sz="2000" i="1" dirty="0"/>
              <a:t>(``</a:t>
            </a:r>
            <a:r>
              <a:rPr lang="uk-UA" sz="2000" i="1" dirty="0"/>
              <a:t>Запит на виділення 	коштів</a:t>
            </a:r>
            <a:r>
              <a:rPr lang="en-US" sz="2000" i="1" dirty="0"/>
              <a:t>``) </a:t>
            </a:r>
          </a:p>
          <a:p>
            <a:pPr algn="just">
              <a:buNone/>
            </a:pPr>
            <a:r>
              <a:rPr lang="uk-UA" sz="1800" dirty="0" smtClean="0"/>
              <a:t>Умови, які повинні бути виконані </a:t>
            </a:r>
            <a:r>
              <a:rPr lang="uk-UA" sz="1800" b="1" dirty="0" smtClean="0"/>
              <a:t>до виділення коштів ЄІБ на </a:t>
            </a:r>
            <a:r>
              <a:rPr lang="uk-UA" sz="1800" b="1" dirty="0" err="1" smtClean="0"/>
              <a:t>підпроект</a:t>
            </a:r>
            <a:r>
              <a:rPr lang="uk-UA" sz="1800" b="1" dirty="0" smtClean="0"/>
              <a:t> у рамках ПМГТУ</a:t>
            </a:r>
            <a:r>
              <a:rPr lang="en-GB" sz="1800" dirty="0" smtClean="0"/>
              <a:t>: </a:t>
            </a:r>
            <a:endParaRPr lang="en-GB" sz="1800" dirty="0" smtClean="0"/>
          </a:p>
          <a:p>
            <a:pPr algn="just">
              <a:buNone/>
            </a:pPr>
            <a:endParaRPr lang="en-US" sz="1800" dirty="0" smtClean="0"/>
          </a:p>
          <a:p>
            <a:pPr algn="just"/>
            <a:r>
              <a:rPr lang="uk-UA" sz="1800" dirty="0" err="1" smtClean="0"/>
              <a:t>Підпроекти</a:t>
            </a:r>
            <a:r>
              <a:rPr lang="uk-UA" sz="1800" dirty="0" smtClean="0"/>
              <a:t> повинні бути затверджені ГУПП та погоджені Керівним комітетом</a:t>
            </a:r>
            <a:r>
              <a:rPr lang="en-GB" sz="1800" dirty="0" smtClean="0"/>
              <a:t>;</a:t>
            </a:r>
            <a:endParaRPr lang="en-GB" sz="1800" dirty="0" smtClean="0"/>
          </a:p>
          <a:p>
            <a:pPr algn="just"/>
            <a:endParaRPr lang="en-US" sz="1800" dirty="0" smtClean="0"/>
          </a:p>
          <a:p>
            <a:pPr algn="just"/>
            <a:r>
              <a:rPr lang="uk-UA" sz="1800" dirty="0" smtClean="0"/>
              <a:t>Залучені ініціатори (міська рада або міська транспортна компанія) повинні створити і забезпечити відповідними кадрами групу впровадження </a:t>
            </a:r>
            <a:r>
              <a:rPr lang="uk-UA" sz="1800" dirty="0" err="1" smtClean="0"/>
              <a:t>підпроекту</a:t>
            </a:r>
            <a:r>
              <a:rPr lang="uk-UA" sz="1800" dirty="0" smtClean="0"/>
              <a:t> (ГВП)</a:t>
            </a:r>
            <a:r>
              <a:rPr lang="en-GB" sz="1800" dirty="0" smtClean="0"/>
              <a:t>;</a:t>
            </a:r>
            <a:endParaRPr lang="en-GB" sz="1800" dirty="0" smtClean="0"/>
          </a:p>
          <a:p>
            <a:pPr algn="just"/>
            <a:endParaRPr lang="en-US" sz="1800" dirty="0" smtClean="0"/>
          </a:p>
          <a:p>
            <a:pPr algn="just"/>
            <a:r>
              <a:rPr lang="uk-UA" sz="1800" dirty="0" smtClean="0"/>
              <a:t>Надано достатньо інформації щодо </a:t>
            </a:r>
            <a:r>
              <a:rPr lang="uk-UA" sz="1800" dirty="0" err="1" smtClean="0"/>
              <a:t>підпроекту</a:t>
            </a:r>
            <a:r>
              <a:rPr lang="uk-UA" sz="1800" dirty="0" smtClean="0"/>
              <a:t>, щоб дозволити ЄІБ провести свою експертну оцінку</a:t>
            </a:r>
            <a:r>
              <a:rPr lang="en-GB" sz="1800" dirty="0" smtClean="0"/>
              <a:t>;</a:t>
            </a:r>
            <a:endParaRPr lang="en-GB" sz="1800" dirty="0" smtClean="0"/>
          </a:p>
          <a:p>
            <a:pPr algn="just"/>
            <a:endParaRPr lang="en-US" sz="1800" dirty="0" smtClean="0"/>
          </a:p>
          <a:p>
            <a:pPr algn="just"/>
            <a:r>
              <a:rPr lang="uk-UA" sz="1800" dirty="0" smtClean="0"/>
              <a:t>У разі необхідності, повинна бути надана технічна допомога (ТД) на підтримку реалізації </a:t>
            </a:r>
            <a:r>
              <a:rPr lang="uk-UA" sz="1800" dirty="0" err="1" smtClean="0"/>
              <a:t>підпроекту</a:t>
            </a:r>
            <a:r>
              <a:rPr lang="uk-UA" sz="1800" dirty="0" smtClean="0"/>
              <a:t> і під це повинен бути зарезервований достатній бюджет</a:t>
            </a:r>
            <a:endParaRPr lang="en-US" sz="2000" i="1" dirty="0" smtClean="0"/>
          </a:p>
          <a:p>
            <a:pPr>
              <a:buNone/>
            </a:pPr>
            <a:endParaRPr lang="en-US" sz="2000" dirty="0" smtClean="0"/>
          </a:p>
          <a:p>
            <a:pPr>
              <a:buNone/>
            </a:pPr>
            <a:endParaRPr lang="en-US" sz="2000" dirty="0" smtClean="0"/>
          </a:p>
          <a:p>
            <a:pPr>
              <a:buNone/>
            </a:pPr>
            <a:r>
              <a:rPr lang="en-US" sz="2000" dirty="0" smtClean="0"/>
              <a:t> </a:t>
            </a:r>
            <a:endParaRPr lang="en-GB" altLang="en-US" sz="2000" dirty="0"/>
          </a:p>
        </p:txBody>
      </p:sp>
      <p:sp>
        <p:nvSpPr>
          <p:cNvPr id="23556" name="Rectangle 5"/>
          <p:cNvSpPr>
            <a:spLocks noChangeArrowheads="1"/>
          </p:cNvSpPr>
          <p:nvPr/>
        </p:nvSpPr>
        <p:spPr bwMode="auto">
          <a:xfrm>
            <a:off x="1193800" y="52574"/>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81020" y="806844"/>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534400" cy="3354765"/>
          </a:xfrm>
          <a:prstGeom prst="rect">
            <a:avLst/>
          </a:prstGeom>
        </p:spPr>
        <p:txBody>
          <a:bodyPr wrap="square">
            <a:spAutoFit/>
          </a:bodyPr>
          <a:lstStyle/>
          <a:p>
            <a:endParaRPr lang="en-US" dirty="0" smtClean="0"/>
          </a:p>
          <a:p>
            <a:pPr>
              <a:buNone/>
            </a:pPr>
            <a:endParaRPr lang="en-US" dirty="0" smtClean="0"/>
          </a:p>
          <a:p>
            <a:pPr algn="just">
              <a:buNone/>
            </a:pPr>
            <a:endParaRPr lang="en-GB" dirty="0" smtClean="0"/>
          </a:p>
          <a:p>
            <a:pPr algn="just">
              <a:buNone/>
            </a:pPr>
            <a:endParaRPr lang="en-US" dirty="0" smtClean="0"/>
          </a:p>
          <a:p>
            <a:pPr algn="just">
              <a:buNone/>
            </a:pPr>
            <a:endParaRPr lang="en-GB" dirty="0" smtClean="0"/>
          </a:p>
          <a:p>
            <a:pPr algn="just">
              <a:buNone/>
            </a:pPr>
            <a:endParaRPr lang="en-US" dirty="0" smtClean="0"/>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32</a:t>
            </a:fld>
            <a:endParaRPr lang="en-US" altLang="en-US" sz="1000" smtClean="0">
              <a:solidFill>
                <a:srgbClr val="FFFFFF"/>
              </a:solidFill>
            </a:endParaRPr>
          </a:p>
        </p:txBody>
      </p:sp>
      <p:sp>
        <p:nvSpPr>
          <p:cNvPr id="23555" name="Text Box 4"/>
          <p:cNvSpPr txBox="1">
            <a:spLocks noChangeArrowheads="1"/>
          </p:cNvSpPr>
          <p:nvPr/>
        </p:nvSpPr>
        <p:spPr bwMode="auto">
          <a:xfrm>
            <a:off x="152400" y="838200"/>
            <a:ext cx="8596312" cy="652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r>
              <a:rPr lang="en-US" sz="2000" i="1" dirty="0" smtClean="0"/>
              <a:t>2.6 </a:t>
            </a:r>
            <a:r>
              <a:rPr lang="uk-UA" sz="2000" i="1" dirty="0"/>
              <a:t>Процедури для оплати підрядників </a:t>
            </a:r>
            <a:r>
              <a:rPr lang="en-US" sz="2000" i="1" dirty="0"/>
              <a:t>(``</a:t>
            </a:r>
            <a:r>
              <a:rPr lang="uk-UA" sz="2000" i="1" dirty="0"/>
              <a:t>Запит на виділення 	коштів</a:t>
            </a:r>
            <a:r>
              <a:rPr lang="en-US" sz="2000" i="1" dirty="0"/>
              <a:t>``) </a:t>
            </a:r>
          </a:p>
          <a:p>
            <a:pPr algn="just"/>
            <a:r>
              <a:rPr lang="uk-UA" sz="1800" dirty="0" err="1" smtClean="0"/>
              <a:t>Підпроекти</a:t>
            </a:r>
            <a:r>
              <a:rPr lang="uk-UA" sz="1800" dirty="0" smtClean="0"/>
              <a:t>, стосовно яких завершено підготовчий етап, потребують затвердження Керівним комітетом та ЄІБ для підписання Угоди про передачу кредитних коштів. Угода про передачу кредитних коштів повинна бути спільно підписана 5 сторонами: Кінцевий отримувач, ініціатор </a:t>
            </a:r>
            <a:r>
              <a:rPr lang="uk-UA" sz="1800" dirty="0" err="1" smtClean="0"/>
              <a:t>підпроекту</a:t>
            </a:r>
            <a:r>
              <a:rPr lang="uk-UA" sz="1800" dirty="0" smtClean="0"/>
              <a:t>, МІУ, Мінфін або </a:t>
            </a:r>
            <a:r>
              <a:rPr lang="uk-UA" sz="1800" dirty="0" err="1" smtClean="0"/>
              <a:t>іші</a:t>
            </a:r>
            <a:r>
              <a:rPr lang="uk-UA" sz="1800" dirty="0" smtClean="0"/>
              <a:t>, за погодженням з ЄІБ.</a:t>
            </a:r>
          </a:p>
          <a:p>
            <a:pPr algn="just"/>
            <a:r>
              <a:rPr lang="uk-UA" sz="1800" dirty="0" smtClean="0"/>
              <a:t>Функція МІУ за цією угодою, якщо інше не погоджено Банком у письмовому вигляді, полягає, після отримання запиту від Кінцевого отримувача на такі дії, рекомендувати заходи з встановлення тарифів на рівні, який дозволить кожному Кінцевому отримувачу отримати у кожному фінансовому році наступні загальні експлуатаційні надходження </a:t>
            </a:r>
            <a:r>
              <a:rPr lang="en-GB" sz="1800" dirty="0" smtClean="0"/>
              <a:t>:</a:t>
            </a:r>
            <a:endParaRPr lang="en-US" sz="1800" dirty="0" smtClean="0"/>
          </a:p>
          <a:p>
            <a:pPr algn="just"/>
            <a:r>
              <a:rPr lang="en-GB" sz="1800" dirty="0" smtClean="0"/>
              <a:t>a) </a:t>
            </a:r>
            <a:r>
              <a:rPr lang="uk-UA" sz="1800" dirty="0" smtClean="0"/>
              <a:t>сума загальних експлуатаційних надходжень та субсидій на перевезення, переданих Кінцевому отримувачу, не менша ніж</a:t>
            </a:r>
            <a:r>
              <a:rPr lang="en-GB" sz="1800" dirty="0" smtClean="0"/>
              <a:t>,</a:t>
            </a:r>
            <a:endParaRPr lang="en-US" sz="1800" dirty="0" smtClean="0"/>
          </a:p>
          <a:p>
            <a:pPr algn="just"/>
            <a:r>
              <a:rPr lang="uk-UA" sz="1800" dirty="0" smtClean="0"/>
              <a:t>б</a:t>
            </a:r>
            <a:r>
              <a:rPr lang="en-GB" sz="1800" dirty="0" smtClean="0"/>
              <a:t>) </a:t>
            </a:r>
            <a:r>
              <a:rPr lang="uk-UA" sz="1800" dirty="0" smtClean="0"/>
              <a:t>сума вимог з обслуговування боргу, зокрема тих, які виникають за Угодою про передачу кредитних коштів) та експлуатаційних витрат.</a:t>
            </a:r>
          </a:p>
          <a:p>
            <a:pPr algn="just">
              <a:buNone/>
            </a:pPr>
            <a:r>
              <a:rPr lang="uk-UA" sz="1800" dirty="0" smtClean="0"/>
              <a:t>Мінфін повинен гарантувати наявність відповідної застави за умовами угоди зі сторони ініціатора та/або міської ради. </a:t>
            </a:r>
            <a:endParaRPr lang="en-US" sz="2000" i="1" dirty="0" smtClean="0"/>
          </a:p>
          <a:p>
            <a:pPr>
              <a:buNone/>
            </a:pPr>
            <a:endParaRPr lang="en-US" sz="2000" dirty="0" smtClean="0"/>
          </a:p>
          <a:p>
            <a:pPr>
              <a:buNone/>
            </a:pPr>
            <a:endParaRPr lang="en-US" sz="2000" dirty="0" smtClean="0"/>
          </a:p>
          <a:p>
            <a:pPr>
              <a:buNone/>
            </a:pPr>
            <a:r>
              <a:rPr lang="en-US" sz="2000" dirty="0" smtClean="0"/>
              <a:t> </a:t>
            </a:r>
            <a:endParaRPr lang="en-GB" altLang="en-US" sz="2000" dirty="0"/>
          </a:p>
        </p:txBody>
      </p:sp>
      <p:sp>
        <p:nvSpPr>
          <p:cNvPr id="23556" name="Rectangle 5"/>
          <p:cNvSpPr>
            <a:spLocks noChangeArrowheads="1"/>
          </p:cNvSpPr>
          <p:nvPr/>
        </p:nvSpPr>
        <p:spPr bwMode="auto">
          <a:xfrm>
            <a:off x="1186873" y="0"/>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534400" cy="3354765"/>
          </a:xfrm>
          <a:prstGeom prst="rect">
            <a:avLst/>
          </a:prstGeom>
        </p:spPr>
        <p:txBody>
          <a:bodyPr wrap="square">
            <a:spAutoFit/>
          </a:bodyPr>
          <a:lstStyle/>
          <a:p>
            <a:endParaRPr lang="en-US" dirty="0" smtClean="0"/>
          </a:p>
          <a:p>
            <a:pPr>
              <a:buNone/>
            </a:pPr>
            <a:endParaRPr lang="en-US" dirty="0" smtClean="0"/>
          </a:p>
          <a:p>
            <a:pPr algn="just">
              <a:buNone/>
            </a:pPr>
            <a:endParaRPr lang="en-GB" dirty="0" smtClean="0"/>
          </a:p>
          <a:p>
            <a:pPr algn="just">
              <a:buNone/>
            </a:pPr>
            <a:endParaRPr lang="en-US" dirty="0" smtClean="0"/>
          </a:p>
          <a:p>
            <a:pPr algn="just">
              <a:buNone/>
            </a:pPr>
            <a:endParaRPr lang="en-GB" dirty="0" smtClean="0"/>
          </a:p>
          <a:p>
            <a:pPr algn="just">
              <a:buNone/>
            </a:pPr>
            <a:endParaRPr lang="en-US" dirty="0" smtClean="0"/>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33</a:t>
            </a:fld>
            <a:endParaRPr lang="en-US" altLang="en-US" sz="1000" smtClean="0">
              <a:solidFill>
                <a:srgbClr val="FFFFFF"/>
              </a:solidFill>
            </a:endParaRPr>
          </a:p>
        </p:txBody>
      </p:sp>
      <p:sp>
        <p:nvSpPr>
          <p:cNvPr id="23555" name="Text Box 4"/>
          <p:cNvSpPr txBox="1">
            <a:spLocks noChangeArrowheads="1"/>
          </p:cNvSpPr>
          <p:nvPr/>
        </p:nvSpPr>
        <p:spPr bwMode="auto">
          <a:xfrm>
            <a:off x="152400" y="838200"/>
            <a:ext cx="86868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r>
              <a:rPr lang="en-US" sz="2000" i="1" dirty="0" smtClean="0"/>
              <a:t>2.6 </a:t>
            </a:r>
            <a:r>
              <a:rPr lang="uk-UA" sz="2000" i="1" dirty="0"/>
              <a:t>Процедури для оплати підрядників </a:t>
            </a:r>
            <a:r>
              <a:rPr lang="en-US" sz="2000" i="1" dirty="0"/>
              <a:t>(``</a:t>
            </a:r>
            <a:r>
              <a:rPr lang="uk-UA" sz="2000" i="1" dirty="0"/>
              <a:t>Запит на виділення 	коштів</a:t>
            </a:r>
            <a:r>
              <a:rPr lang="en-US" sz="2000" i="1" dirty="0"/>
              <a:t>``) </a:t>
            </a:r>
          </a:p>
          <a:p>
            <a:pPr algn="just">
              <a:buNone/>
            </a:pPr>
            <a:endParaRPr lang="en-US" sz="2000" dirty="0" smtClean="0"/>
          </a:p>
          <a:p>
            <a:pPr algn="just">
              <a:buNone/>
            </a:pPr>
            <a:endParaRPr lang="en-US" sz="2000" dirty="0" smtClean="0"/>
          </a:p>
          <a:p>
            <a:pPr algn="just">
              <a:buNone/>
            </a:pPr>
            <a:endParaRPr lang="en-US" sz="2000" dirty="0" smtClean="0"/>
          </a:p>
          <a:p>
            <a:pPr algn="just">
              <a:buNone/>
            </a:pPr>
            <a:endParaRPr lang="en-US" sz="2000" dirty="0" smtClean="0"/>
          </a:p>
          <a:p>
            <a:pPr algn="just">
              <a:buNone/>
            </a:pPr>
            <a:endParaRPr lang="en-US" sz="2000" dirty="0" smtClean="0"/>
          </a:p>
          <a:p>
            <a:pPr algn="just">
              <a:buNone/>
            </a:pPr>
            <a:endParaRPr lang="en-US" sz="2000" dirty="0" smtClean="0"/>
          </a:p>
          <a:p>
            <a:pPr>
              <a:buNone/>
            </a:pPr>
            <a:endParaRPr lang="en-US" sz="2000" i="1" dirty="0" smtClean="0"/>
          </a:p>
          <a:p>
            <a:pPr>
              <a:buNone/>
            </a:pPr>
            <a:endParaRPr lang="en-US" sz="2000" dirty="0" smtClean="0"/>
          </a:p>
          <a:p>
            <a:pPr>
              <a:buNone/>
            </a:pPr>
            <a:endParaRPr lang="en-US" sz="2000" dirty="0" smtClean="0"/>
          </a:p>
          <a:p>
            <a:pPr>
              <a:buNone/>
            </a:pPr>
            <a:r>
              <a:rPr lang="en-US" sz="2000" dirty="0" smtClean="0"/>
              <a:t> </a:t>
            </a:r>
            <a:endParaRPr lang="en-GB" altLang="en-US" sz="2000" dirty="0"/>
          </a:p>
        </p:txBody>
      </p:sp>
      <p:sp>
        <p:nvSpPr>
          <p:cNvPr id="23556" name="Rectangle 5"/>
          <p:cNvSpPr>
            <a:spLocks noChangeArrowheads="1"/>
          </p:cNvSpPr>
          <p:nvPr/>
        </p:nvSpPr>
        <p:spPr bwMode="auto">
          <a:xfrm>
            <a:off x="1193800" y="0"/>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95263" y="682546"/>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304800" y="1365409"/>
            <a:ext cx="8534400" cy="7054239"/>
          </a:xfrm>
          <a:prstGeom prst="rect">
            <a:avLst/>
          </a:prstGeom>
        </p:spPr>
        <p:txBody>
          <a:bodyPr wrap="square">
            <a:spAutoFit/>
          </a:bodyPr>
          <a:lstStyle/>
          <a:p>
            <a:pPr algn="just"/>
            <a:endParaRPr lang="uk-UA" sz="1800" dirty="0" smtClean="0"/>
          </a:p>
          <a:p>
            <a:pPr algn="just"/>
            <a:r>
              <a:rPr lang="uk-UA" sz="1800" dirty="0" smtClean="0"/>
              <a:t>Платежі за </a:t>
            </a:r>
            <a:r>
              <a:rPr lang="uk-UA" sz="1800" dirty="0" err="1" smtClean="0"/>
              <a:t>підпроекти</a:t>
            </a:r>
            <a:r>
              <a:rPr lang="uk-UA" sz="1800" dirty="0" smtClean="0"/>
              <a:t> для консультантів, підрядників або постачальників будуть здійснюватися безпосередньо Мінфіном, відповідно до процедур, визначених Угодою на передачу кредитних коштів, після перевірки рахунків ГВП та ГУПП. Консультанти-інженери, підрядники та постачальники повинні подавати свої рахунки у відповідності до прогресу з виконанням робіт/ звітних матеріалів та положеннями контрактів (схема оплати)</a:t>
            </a:r>
            <a:r>
              <a:rPr lang="en-US" sz="1800" dirty="0" smtClean="0"/>
              <a:t>. </a:t>
            </a:r>
            <a:endParaRPr lang="uk-UA" sz="1800" dirty="0" smtClean="0"/>
          </a:p>
          <a:p>
            <a:pPr algn="just"/>
            <a:r>
              <a:rPr lang="uk-UA" sz="1800" dirty="0" smtClean="0"/>
              <a:t>ГВП і, якщо потрібно, консультанти з нагляду повинні виконати детальні перевірки платіжних доповідних підрядників і мають право, за контрактами, на внесення коректив. Свідоцтва підрядника на суми, які повинні бути виплачені, мають силу контрактного </a:t>
            </a:r>
            <a:r>
              <a:rPr lang="uk-UA" sz="1800" dirty="0" err="1" smtClean="0"/>
              <a:t>зобов</a:t>
            </a:r>
            <a:r>
              <a:rPr lang="en-US" sz="1800" dirty="0" smtClean="0"/>
              <a:t>’</a:t>
            </a:r>
            <a:r>
              <a:rPr lang="uk-UA" sz="1800" dirty="0" err="1" smtClean="0"/>
              <a:t>язання</a:t>
            </a:r>
            <a:r>
              <a:rPr lang="uk-UA" sz="1800" dirty="0" smtClean="0"/>
              <a:t>. </a:t>
            </a:r>
          </a:p>
          <a:p>
            <a:pPr algn="just"/>
            <a:r>
              <a:rPr lang="uk-UA" sz="1800" dirty="0" smtClean="0"/>
              <a:t>Кожний рахунок повинен відслідковуватися ГУПП за допомогою системи контролю рахунків, яка повинна бути встановлена в ГУПП.</a:t>
            </a:r>
          </a:p>
          <a:p>
            <a:pPr algn="just"/>
            <a:r>
              <a:rPr lang="uk-UA" sz="1800" dirty="0" smtClean="0"/>
              <a:t>ГУПП збирає платежі, які повинні сплачуватися за </a:t>
            </a:r>
            <a:r>
              <a:rPr lang="uk-UA" sz="1800" dirty="0" err="1" smtClean="0"/>
              <a:t>підпроектами</a:t>
            </a:r>
            <a:r>
              <a:rPr lang="uk-UA" sz="1800" dirty="0" smtClean="0"/>
              <a:t>, і щотижня подає їх в Мінфін для оплати, разом з супровідними документами. </a:t>
            </a:r>
            <a:endParaRPr lang="en-US" dirty="0" smtClean="0"/>
          </a:p>
          <a:p>
            <a:pPr algn="just">
              <a:buNone/>
            </a:pPr>
            <a:endParaRPr lang="en-GB" dirty="0" smtClean="0"/>
          </a:p>
          <a:p>
            <a:pPr algn="just">
              <a:buNone/>
            </a:pPr>
            <a:endParaRPr lang="en-US" dirty="0" smtClean="0"/>
          </a:p>
          <a:p>
            <a:pPr algn="just">
              <a:buNone/>
            </a:pPr>
            <a:endParaRPr lang="en-GB" dirty="0" smtClean="0"/>
          </a:p>
          <a:p>
            <a:pPr algn="just">
              <a:buNone/>
            </a:pPr>
            <a:endParaRPr lang="en-US" dirty="0" smtClean="0"/>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34</a:t>
            </a:fld>
            <a:endParaRPr lang="en-US" altLang="en-US" sz="1000" smtClean="0">
              <a:solidFill>
                <a:srgbClr val="FFFFFF"/>
              </a:solidFill>
            </a:endParaRPr>
          </a:p>
        </p:txBody>
      </p:sp>
      <p:sp>
        <p:nvSpPr>
          <p:cNvPr id="23555" name="Text Box 4"/>
          <p:cNvSpPr txBox="1">
            <a:spLocks noChangeArrowheads="1"/>
          </p:cNvSpPr>
          <p:nvPr/>
        </p:nvSpPr>
        <p:spPr bwMode="auto">
          <a:xfrm>
            <a:off x="166688" y="914400"/>
            <a:ext cx="8596312" cy="6863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r>
              <a:rPr lang="en-US" sz="2000" i="1" dirty="0" smtClean="0"/>
              <a:t>2.6 </a:t>
            </a:r>
            <a:r>
              <a:rPr lang="uk-UA" sz="2000" i="1" dirty="0" smtClean="0"/>
              <a:t>Процедури оплати Підрядників </a:t>
            </a:r>
            <a:r>
              <a:rPr lang="uk-UA" sz="2000" b="1" i="1" dirty="0" smtClean="0"/>
              <a:t>Права ЄІБ на перевірку</a:t>
            </a:r>
            <a:endParaRPr lang="en-US" sz="2000" b="1" i="1" dirty="0" smtClean="0"/>
          </a:p>
          <a:p>
            <a:pPr algn="just">
              <a:buFont typeface="Arial" panose="020B0604020202020204" pitchFamily="34" charset="0"/>
              <a:buChar char="•"/>
            </a:pPr>
            <a:r>
              <a:rPr lang="uk-UA" sz="1800" dirty="0"/>
              <a:t>ЄІБ залучить експертів з підтвердження (верифікації), які будуть проводити вибіркові перевірки на різних етапах процесу реалізації </a:t>
            </a:r>
            <a:r>
              <a:rPr lang="uk-UA" sz="1800" dirty="0" err="1"/>
              <a:t>підпроектів</a:t>
            </a:r>
            <a:r>
              <a:rPr lang="uk-UA" sz="1800" dirty="0"/>
              <a:t>. </a:t>
            </a:r>
            <a:r>
              <a:rPr lang="uk-UA" sz="1800" dirty="0" smtClean="0"/>
              <a:t>Кінцевий Отримувач забезпечить </a:t>
            </a:r>
            <a:r>
              <a:rPr lang="uk-UA" sz="1800" dirty="0"/>
              <a:t>надання експертам, на їх запит, належного доступу до будь-якого місця та будь-якого документу, які необхідні для виконання верифікації. Верифікація може стосуватися наступних елементів, хоча й не обмежується ними</a:t>
            </a:r>
            <a:r>
              <a:rPr lang="en-GB" sz="1800" dirty="0"/>
              <a:t>:</a:t>
            </a:r>
            <a:endParaRPr lang="en-US" sz="1800" dirty="0"/>
          </a:p>
          <a:p>
            <a:pPr lvl="0" algn="just"/>
            <a:r>
              <a:rPr lang="uk-UA" sz="1800" dirty="0"/>
              <a:t>Відповідність об</a:t>
            </a:r>
            <a:r>
              <a:rPr lang="en-US" sz="1800" dirty="0"/>
              <a:t>’</a:t>
            </a:r>
            <a:r>
              <a:rPr lang="uk-UA" sz="1800" dirty="0" err="1"/>
              <a:t>єму</a:t>
            </a:r>
            <a:r>
              <a:rPr lang="uk-UA" sz="1800" dirty="0"/>
              <a:t> робіт рекомендаціям підготовчих досліджень</a:t>
            </a:r>
          </a:p>
          <a:p>
            <a:pPr lvl="0" algn="just"/>
            <a:r>
              <a:rPr lang="uk-UA" sz="1800" dirty="0"/>
              <a:t>Якість технічної проектної документації</a:t>
            </a:r>
          </a:p>
          <a:p>
            <a:pPr lvl="0" algn="just"/>
            <a:r>
              <a:rPr lang="uk-UA" sz="1800" dirty="0"/>
              <a:t>Якість робіт з будівництва інфраструктури</a:t>
            </a:r>
          </a:p>
          <a:p>
            <a:pPr lvl="0" algn="just"/>
            <a:r>
              <a:rPr lang="uk-UA" sz="1800" dirty="0"/>
              <a:t>Якість рухомого складу, який використовується</a:t>
            </a:r>
          </a:p>
          <a:p>
            <a:pPr lvl="0" algn="just"/>
            <a:r>
              <a:rPr lang="uk-UA" sz="1800" dirty="0"/>
              <a:t>Якість послуг при використанні закупленого рухомого складу</a:t>
            </a:r>
          </a:p>
          <a:p>
            <a:pPr lvl="0" algn="just"/>
            <a:r>
              <a:rPr lang="uk-UA" sz="1800" dirty="0"/>
              <a:t>Забезпечення, у випадку підписання, належного виконання контракту на громадські перевезення</a:t>
            </a:r>
            <a:r>
              <a:rPr lang="en-GB" sz="1800" dirty="0"/>
              <a:t>;</a:t>
            </a:r>
            <a:endParaRPr lang="en-US" sz="1800" dirty="0"/>
          </a:p>
          <a:p>
            <a:pPr lvl="0" algn="just"/>
            <a:r>
              <a:rPr lang="uk-UA" sz="1800" dirty="0"/>
              <a:t>Перевірка результатів </a:t>
            </a:r>
            <a:r>
              <a:rPr lang="uk-UA" sz="1800" dirty="0" err="1"/>
              <a:t>підпроекту</a:t>
            </a:r>
            <a:r>
              <a:rPr lang="uk-UA" sz="1800" dirty="0"/>
              <a:t> по факту</a:t>
            </a:r>
            <a:r>
              <a:rPr lang="en-GB" sz="1800" dirty="0"/>
              <a:t>;</a:t>
            </a:r>
            <a:endParaRPr lang="en-US" sz="1800" dirty="0"/>
          </a:p>
          <a:p>
            <a:pPr lvl="0"/>
            <a:r>
              <a:rPr lang="uk-UA" sz="1800" dirty="0" smtClean="0"/>
              <a:t>Закупівля</a:t>
            </a:r>
          </a:p>
          <a:p>
            <a:pPr lvl="0"/>
            <a:r>
              <a:rPr lang="uk-UA" sz="1800" dirty="0" smtClean="0"/>
              <a:t>Звітність та виконання фінансових та експлуатаційних цілей</a:t>
            </a:r>
            <a:endParaRPr lang="en-US" sz="2000" dirty="0" smtClean="0"/>
          </a:p>
          <a:p>
            <a:pPr>
              <a:buNone/>
            </a:pPr>
            <a:endParaRPr lang="en-US" sz="2000" i="1" dirty="0" smtClean="0"/>
          </a:p>
          <a:p>
            <a:pPr>
              <a:buNone/>
            </a:pPr>
            <a:endParaRPr lang="en-US" sz="2000" dirty="0" smtClean="0"/>
          </a:p>
          <a:p>
            <a:pPr>
              <a:buNone/>
            </a:pPr>
            <a:endParaRPr lang="en-US" sz="2000" dirty="0" smtClean="0"/>
          </a:p>
          <a:p>
            <a:pPr>
              <a:buNone/>
            </a:pPr>
            <a:r>
              <a:rPr lang="en-US" sz="2000" dirty="0" smtClean="0"/>
              <a:t> </a:t>
            </a:r>
            <a:endParaRPr lang="en-GB" altLang="en-US" sz="2000" dirty="0"/>
          </a:p>
        </p:txBody>
      </p:sp>
      <p:sp>
        <p:nvSpPr>
          <p:cNvPr id="23556" name="Rectangle 5"/>
          <p:cNvSpPr>
            <a:spLocks noChangeArrowheads="1"/>
          </p:cNvSpPr>
          <p:nvPr/>
        </p:nvSpPr>
        <p:spPr bwMode="auto">
          <a:xfrm>
            <a:off x="1193800" y="0"/>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203334" y="819944"/>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534400" cy="3354765"/>
          </a:xfrm>
          <a:prstGeom prst="rect">
            <a:avLst/>
          </a:prstGeom>
        </p:spPr>
        <p:txBody>
          <a:bodyPr wrap="square">
            <a:spAutoFit/>
          </a:bodyPr>
          <a:lstStyle/>
          <a:p>
            <a:endParaRPr lang="en-US" dirty="0" smtClean="0"/>
          </a:p>
          <a:p>
            <a:pPr>
              <a:buNone/>
            </a:pPr>
            <a:endParaRPr lang="en-US" dirty="0" smtClean="0"/>
          </a:p>
          <a:p>
            <a:pPr algn="just">
              <a:buNone/>
            </a:pPr>
            <a:endParaRPr lang="en-GB" dirty="0" smtClean="0"/>
          </a:p>
          <a:p>
            <a:pPr algn="just">
              <a:buNone/>
            </a:pPr>
            <a:endParaRPr lang="en-US" dirty="0" smtClean="0"/>
          </a:p>
          <a:p>
            <a:pPr algn="just">
              <a:buNone/>
            </a:pPr>
            <a:endParaRPr lang="en-GB" dirty="0" smtClean="0"/>
          </a:p>
          <a:p>
            <a:pPr algn="just">
              <a:buNone/>
            </a:pPr>
            <a:endParaRPr lang="en-US" dirty="0" smtClean="0"/>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35</a:t>
            </a:fld>
            <a:endParaRPr lang="en-US" altLang="en-US" sz="1000" smtClean="0">
              <a:solidFill>
                <a:srgbClr val="FFFFFF"/>
              </a:solidFill>
            </a:endParaRPr>
          </a:p>
        </p:txBody>
      </p:sp>
      <p:sp>
        <p:nvSpPr>
          <p:cNvPr id="23555" name="Text Box 4"/>
          <p:cNvSpPr txBox="1">
            <a:spLocks noChangeArrowheads="1"/>
          </p:cNvSpPr>
          <p:nvPr/>
        </p:nvSpPr>
        <p:spPr bwMode="auto">
          <a:xfrm>
            <a:off x="152400" y="838200"/>
            <a:ext cx="8596312" cy="6432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r>
              <a:rPr lang="en-US" sz="2000" i="1" dirty="0" smtClean="0"/>
              <a:t>2.7 </a:t>
            </a:r>
            <a:r>
              <a:rPr lang="uk-UA" sz="2000" i="1" dirty="0" smtClean="0"/>
              <a:t>Облік</a:t>
            </a:r>
            <a:endParaRPr lang="en-US" sz="1900" dirty="0" smtClean="0"/>
          </a:p>
          <a:p>
            <a:pPr algn="just">
              <a:buNone/>
            </a:pPr>
            <a:r>
              <a:rPr lang="en-GB" sz="2000" dirty="0" smtClean="0"/>
              <a:t>	</a:t>
            </a:r>
            <a:r>
              <a:rPr lang="uk-UA" sz="2000" dirty="0" smtClean="0"/>
              <a:t>Бухгалтерські звіти про </a:t>
            </a:r>
            <a:r>
              <a:rPr lang="uk-UA" sz="2000" dirty="0" err="1" smtClean="0"/>
              <a:t>підпроекти</a:t>
            </a:r>
            <a:r>
              <a:rPr lang="uk-UA" sz="2000" dirty="0" smtClean="0"/>
              <a:t> буде вести фінансовий спеціаліст кожного ГВП за відповідним </a:t>
            </a:r>
            <a:r>
              <a:rPr lang="uk-UA" sz="2000" dirty="0" err="1" smtClean="0"/>
              <a:t>підпроектом</a:t>
            </a:r>
            <a:r>
              <a:rPr lang="uk-UA" sz="2000" dirty="0" smtClean="0"/>
              <a:t>, використовуючи спільні стандарти для всіх ГВП, погоджені ГУПП та ЄІБ. Бухгалтерська звітність за </a:t>
            </a:r>
            <a:r>
              <a:rPr lang="uk-UA" sz="2000" dirty="0" err="1" smtClean="0"/>
              <a:t>підпроектом</a:t>
            </a:r>
            <a:r>
              <a:rPr lang="uk-UA" sz="2000" dirty="0" smtClean="0"/>
              <a:t> повинна вестися за групою рахунків, відокремлених від іншої діяльності ГВП, в автоматизованій системі обліку, яка є в ГВП та доступна у будь-який момент для аудиту ГУПП та ЄІБ.</a:t>
            </a:r>
            <a:endParaRPr lang="uk-UA" sz="2000" dirty="0" smtClean="0"/>
          </a:p>
          <a:p>
            <a:pPr algn="just">
              <a:buNone/>
            </a:pPr>
            <a:endParaRPr lang="en-GB" sz="2000" dirty="0" smtClean="0"/>
          </a:p>
          <a:p>
            <a:pPr algn="just"/>
            <a:r>
              <a:rPr lang="uk-UA" sz="2000" dirty="0" smtClean="0"/>
              <a:t>Бухгалтерська звітність </a:t>
            </a:r>
            <a:r>
              <a:rPr lang="uk-UA" sz="2000" dirty="0" err="1" smtClean="0"/>
              <a:t>підпроектів</a:t>
            </a:r>
            <a:r>
              <a:rPr lang="uk-UA" sz="2000" dirty="0" smtClean="0"/>
              <a:t> буде вестися у відповідності до вимог Національних бухгалтерських стандартів у національній валюті (гривня), у валюті платежу та в євро еквіваленті.</a:t>
            </a:r>
          </a:p>
          <a:p>
            <a:pPr algn="just"/>
            <a:r>
              <a:rPr lang="uk-UA" sz="2000" dirty="0" smtClean="0"/>
              <a:t>Мова, яка застосовується для фінансових операцій, звірки рахунків та фінансової звітності: англійська та українська – оскільки Проект підлягає аудиту та оцінкам зі сторони ЄІБ.</a:t>
            </a:r>
            <a:r>
              <a:rPr lang="en-GB" sz="2000" dirty="0" smtClean="0"/>
              <a:t> </a:t>
            </a:r>
            <a:endParaRPr lang="en-US" sz="2000" dirty="0" smtClean="0"/>
          </a:p>
          <a:p>
            <a:pPr>
              <a:buNone/>
            </a:pPr>
            <a:endParaRPr lang="en-US" sz="2000" i="1" dirty="0" smtClean="0"/>
          </a:p>
          <a:p>
            <a:pPr>
              <a:buNone/>
            </a:pPr>
            <a:endParaRPr lang="en-US" sz="2000" dirty="0" smtClean="0"/>
          </a:p>
          <a:p>
            <a:pPr>
              <a:buNone/>
            </a:pPr>
            <a:endParaRPr lang="en-US" sz="2000" dirty="0" smtClean="0"/>
          </a:p>
          <a:p>
            <a:pPr>
              <a:buNone/>
            </a:pPr>
            <a:r>
              <a:rPr lang="en-US" sz="2000" dirty="0" smtClean="0"/>
              <a:t> </a:t>
            </a:r>
            <a:endParaRPr lang="en-GB" altLang="en-US" sz="2000" dirty="0"/>
          </a:p>
        </p:txBody>
      </p:sp>
      <p:sp>
        <p:nvSpPr>
          <p:cNvPr id="23556" name="Rectangle 5"/>
          <p:cNvSpPr>
            <a:spLocks noChangeArrowheads="1"/>
          </p:cNvSpPr>
          <p:nvPr/>
        </p:nvSpPr>
        <p:spPr bwMode="auto">
          <a:xfrm>
            <a:off x="1193800" y="31173"/>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66643" y="804729"/>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534400" cy="3354765"/>
          </a:xfrm>
          <a:prstGeom prst="rect">
            <a:avLst/>
          </a:prstGeom>
        </p:spPr>
        <p:txBody>
          <a:bodyPr wrap="square">
            <a:spAutoFit/>
          </a:bodyPr>
          <a:lstStyle/>
          <a:p>
            <a:endParaRPr lang="en-US" dirty="0" smtClean="0"/>
          </a:p>
          <a:p>
            <a:pPr>
              <a:buNone/>
            </a:pPr>
            <a:endParaRPr lang="en-US" dirty="0" smtClean="0"/>
          </a:p>
          <a:p>
            <a:pPr algn="just">
              <a:buNone/>
            </a:pPr>
            <a:endParaRPr lang="en-GB" dirty="0" smtClean="0"/>
          </a:p>
          <a:p>
            <a:pPr algn="just">
              <a:buNone/>
            </a:pPr>
            <a:endParaRPr lang="en-US" dirty="0" smtClean="0"/>
          </a:p>
          <a:p>
            <a:pPr algn="just">
              <a:buNone/>
            </a:pPr>
            <a:endParaRPr lang="en-GB" dirty="0" smtClean="0"/>
          </a:p>
          <a:p>
            <a:pPr algn="just">
              <a:buNone/>
            </a:pPr>
            <a:endParaRPr lang="en-US" dirty="0" smtClean="0"/>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36</a:t>
            </a:fld>
            <a:endParaRPr lang="en-US" altLang="en-US" sz="1000" smtClean="0">
              <a:solidFill>
                <a:srgbClr val="FFFFFF"/>
              </a:solidFill>
            </a:endParaRPr>
          </a:p>
        </p:txBody>
      </p:sp>
      <p:sp>
        <p:nvSpPr>
          <p:cNvPr id="23555" name="Text Box 4"/>
          <p:cNvSpPr txBox="1">
            <a:spLocks noChangeArrowheads="1"/>
          </p:cNvSpPr>
          <p:nvPr/>
        </p:nvSpPr>
        <p:spPr bwMode="auto">
          <a:xfrm>
            <a:off x="152400" y="838200"/>
            <a:ext cx="8596312" cy="68080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r>
              <a:rPr lang="en-US" sz="2000" i="1" dirty="0" smtClean="0"/>
              <a:t>2.8 </a:t>
            </a:r>
            <a:r>
              <a:rPr lang="uk-UA" sz="2000" i="1" dirty="0" smtClean="0"/>
              <a:t>Кадри</a:t>
            </a:r>
            <a:endParaRPr lang="en-US" sz="2000" i="1" dirty="0" smtClean="0"/>
          </a:p>
          <a:p>
            <a:pPr>
              <a:buNone/>
            </a:pPr>
            <a:r>
              <a:rPr lang="uk-UA" sz="1800" dirty="0" smtClean="0"/>
              <a:t>ГВП загалом складатиметься з</a:t>
            </a:r>
            <a:r>
              <a:rPr lang="en-US" sz="1800" dirty="0" smtClean="0"/>
              <a:t>: </a:t>
            </a:r>
            <a:endParaRPr lang="en-US" sz="1800" dirty="0" smtClean="0"/>
          </a:p>
          <a:p>
            <a:pPr>
              <a:buFont typeface="Arial" pitchFamily="34" charset="0"/>
              <a:buChar char="•"/>
            </a:pPr>
            <a:r>
              <a:rPr lang="uk-UA" sz="1800" dirty="0" smtClean="0"/>
              <a:t>Керівник/ координатор </a:t>
            </a:r>
            <a:r>
              <a:rPr lang="uk-UA" sz="1800" dirty="0" err="1" smtClean="0"/>
              <a:t>підпроекту</a:t>
            </a:r>
            <a:endParaRPr lang="uk-UA" sz="1800" dirty="0" smtClean="0"/>
          </a:p>
          <a:p>
            <a:pPr>
              <a:buFont typeface="Arial" pitchFamily="34" charset="0"/>
              <a:buChar char="•"/>
            </a:pPr>
            <a:r>
              <a:rPr lang="uk-UA" sz="1800" dirty="0" smtClean="0"/>
              <a:t>Спеціаліст/и з закупівлі</a:t>
            </a:r>
          </a:p>
          <a:p>
            <a:pPr>
              <a:buFont typeface="Arial" pitchFamily="34" charset="0"/>
              <a:buChar char="•"/>
            </a:pPr>
            <a:r>
              <a:rPr lang="uk-UA" sz="1800" dirty="0" smtClean="0"/>
              <a:t>Галузевий/і інженер/и та</a:t>
            </a:r>
          </a:p>
          <a:p>
            <a:pPr>
              <a:buFont typeface="Arial" pitchFamily="34" charset="0"/>
              <a:buChar char="•"/>
            </a:pPr>
            <a:r>
              <a:rPr lang="uk-UA" sz="1800" dirty="0" smtClean="0"/>
              <a:t>Спеціаліст з фінансового менеджменту</a:t>
            </a:r>
            <a:endParaRPr lang="uk-UA" sz="1800" dirty="0" smtClean="0"/>
          </a:p>
          <a:p>
            <a:pPr algn="just">
              <a:buNone/>
            </a:pPr>
            <a:r>
              <a:rPr lang="uk-UA" sz="1800" dirty="0" smtClean="0"/>
              <a:t>	Для великих </a:t>
            </a:r>
            <a:r>
              <a:rPr lang="uk-UA" sz="1800" dirty="0" err="1" smtClean="0"/>
              <a:t>підпроектів</a:t>
            </a:r>
            <a:r>
              <a:rPr lang="uk-UA" sz="1800" dirty="0" smtClean="0"/>
              <a:t> такі експерти, як очікується, повинні приділяти 100% свого часу ГВП та </a:t>
            </a:r>
            <a:r>
              <a:rPr lang="uk-UA" sz="1800" dirty="0" err="1" smtClean="0"/>
              <a:t>підпроектам</a:t>
            </a:r>
            <a:r>
              <a:rPr lang="uk-UA" sz="1800" dirty="0" smtClean="0"/>
              <a:t>. ГВП Кінцевого Отримувача на свій власний розсуд може залучати до ГВП інший персонал, який необхідний, з огляду на обсяг та характер завдань, які стоять перед ГВП. Для великого/</a:t>
            </a:r>
            <a:r>
              <a:rPr lang="uk-UA" sz="1800" dirty="0" err="1" smtClean="0"/>
              <a:t>их</a:t>
            </a:r>
            <a:r>
              <a:rPr lang="uk-UA" sz="1800" dirty="0" smtClean="0"/>
              <a:t> </a:t>
            </a:r>
            <a:r>
              <a:rPr lang="uk-UA" sz="1800" dirty="0" err="1" smtClean="0"/>
              <a:t>підпроекту</a:t>
            </a:r>
            <a:r>
              <a:rPr lang="uk-UA" sz="1800" dirty="0" smtClean="0"/>
              <a:t>/</a:t>
            </a:r>
            <a:r>
              <a:rPr lang="uk-UA" sz="1800" dirty="0" err="1" smtClean="0"/>
              <a:t>ів</a:t>
            </a:r>
            <a:r>
              <a:rPr lang="uk-UA" sz="1800" dirty="0" smtClean="0"/>
              <a:t> ГВП може допомагати окремий зовнішній консультант (група), який оплачується за рахунок коштів ТД, які надходять від донорів або з кредитних коштів. Саме Кінцевий Отримувач відповідає за визначення найоптимальнішої та робочої структури ГВП та її кадрове забезпечення для задоволення потреб </a:t>
            </a:r>
            <a:r>
              <a:rPr lang="uk-UA" sz="1800" dirty="0" err="1" smtClean="0"/>
              <a:t>підпроекту</a:t>
            </a:r>
            <a:r>
              <a:rPr lang="uk-UA" sz="1800" dirty="0" smtClean="0"/>
              <a:t>. </a:t>
            </a:r>
          </a:p>
          <a:p>
            <a:pPr algn="just">
              <a:buNone/>
            </a:pPr>
            <a:r>
              <a:rPr lang="uk-UA" sz="1800" dirty="0"/>
              <a:t>	</a:t>
            </a:r>
            <a:r>
              <a:rPr lang="uk-UA" sz="1800" dirty="0" smtClean="0"/>
              <a:t>Реалізація </a:t>
            </a:r>
            <a:r>
              <a:rPr lang="uk-UA" sz="1800" dirty="0" err="1" smtClean="0"/>
              <a:t>підпроектів</a:t>
            </a:r>
            <a:r>
              <a:rPr lang="uk-UA" sz="1800" dirty="0" smtClean="0"/>
              <a:t> у рамках ПМГТУ вимагатиме призначення керівників </a:t>
            </a:r>
            <a:r>
              <a:rPr lang="uk-UA" sz="1800" dirty="0" err="1" smtClean="0"/>
              <a:t>підпроектів</a:t>
            </a:r>
            <a:r>
              <a:rPr lang="uk-UA" sz="1800" dirty="0" smtClean="0"/>
              <a:t>. Цю функцію загалом виконуватися керівник ГВП або відповідним чином кваліфікований та досвідчений член ГВП, за умови обґрунтування та погодження з ГУПП. </a:t>
            </a:r>
            <a:endParaRPr lang="uk-UA" sz="1800" dirty="0" smtClean="0"/>
          </a:p>
          <a:p>
            <a:pPr algn="just">
              <a:buNone/>
            </a:pPr>
            <a:endParaRPr lang="uk-UA" sz="1800" dirty="0"/>
          </a:p>
          <a:p>
            <a:pPr algn="just">
              <a:buNone/>
            </a:pPr>
            <a:r>
              <a:rPr lang="en-US" sz="1800" dirty="0" smtClean="0"/>
              <a:t>		</a:t>
            </a:r>
            <a:endParaRPr lang="en-US" sz="2000" dirty="0" smtClean="0"/>
          </a:p>
          <a:p>
            <a:pPr>
              <a:buNone/>
            </a:pPr>
            <a:r>
              <a:rPr lang="en-US" sz="2000" dirty="0" smtClean="0"/>
              <a:t> </a:t>
            </a:r>
            <a:endParaRPr lang="en-GB" altLang="en-US" sz="2000" dirty="0"/>
          </a:p>
        </p:txBody>
      </p:sp>
      <p:sp>
        <p:nvSpPr>
          <p:cNvPr id="23556" name="Rectangle 5"/>
          <p:cNvSpPr>
            <a:spLocks noChangeArrowheads="1"/>
          </p:cNvSpPr>
          <p:nvPr/>
        </p:nvSpPr>
        <p:spPr bwMode="auto">
          <a:xfrm>
            <a:off x="1221509" y="0"/>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95263" y="838199"/>
            <a:ext cx="8732837" cy="5680075"/>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37</a:t>
            </a:fld>
            <a:endParaRPr lang="en-US" altLang="en-US" sz="1000" smtClean="0">
              <a:solidFill>
                <a:srgbClr val="FFFFFF"/>
              </a:solidFill>
            </a:endParaRPr>
          </a:p>
        </p:txBody>
      </p:sp>
      <p:sp>
        <p:nvSpPr>
          <p:cNvPr id="23555" name="Text Box 4"/>
          <p:cNvSpPr txBox="1">
            <a:spLocks noChangeArrowheads="1"/>
          </p:cNvSpPr>
          <p:nvPr/>
        </p:nvSpPr>
        <p:spPr bwMode="auto">
          <a:xfrm>
            <a:off x="152400" y="838200"/>
            <a:ext cx="8596312" cy="11800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r>
              <a:rPr lang="en-US" sz="2000" i="1" dirty="0" smtClean="0"/>
              <a:t>2.9  </a:t>
            </a:r>
            <a:r>
              <a:rPr lang="uk-UA" sz="2000" i="1" dirty="0" smtClean="0"/>
              <a:t>Інформаційні потоки</a:t>
            </a:r>
            <a:endParaRPr lang="en-US" sz="2000" i="1" dirty="0" smtClean="0"/>
          </a:p>
          <a:p>
            <a:pPr>
              <a:buNone/>
            </a:pPr>
            <a:endParaRPr lang="en-US" sz="2000" i="1" dirty="0" smtClean="0"/>
          </a:p>
          <a:p>
            <a:pPr algn="just"/>
            <a:r>
              <a:rPr lang="uk-UA" sz="2000" dirty="0" smtClean="0"/>
              <a:t>ГУПП готує і направляє ГВП план інформаційних заходів для ПМГТУ</a:t>
            </a:r>
          </a:p>
          <a:p>
            <a:pPr algn="just"/>
            <a:r>
              <a:rPr lang="uk-UA" sz="2000" dirty="0" smtClean="0"/>
              <a:t>Він включає дієвий канал інформування громадськості, наприклад, окрему сторінку на </a:t>
            </a:r>
            <a:r>
              <a:rPr lang="uk-UA" sz="2000" dirty="0" err="1" smtClean="0"/>
              <a:t>вебсайті</a:t>
            </a:r>
            <a:r>
              <a:rPr lang="uk-UA" sz="2000" dirty="0" smtClean="0"/>
              <a:t> МІУ, заходи для ЗМІ під час реалізації </a:t>
            </a:r>
            <a:r>
              <a:rPr lang="uk-UA" sz="2000" dirty="0" err="1" smtClean="0"/>
              <a:t>підпроектів</a:t>
            </a:r>
            <a:r>
              <a:rPr lang="uk-UA" sz="2000" dirty="0" smtClean="0"/>
              <a:t> (напр., використання нового рухомого складу або інфраструктури)</a:t>
            </a:r>
          </a:p>
          <a:p>
            <a:pPr algn="just"/>
            <a:r>
              <a:rPr lang="uk-UA" sz="2000" dirty="0" smtClean="0"/>
              <a:t>Цей план інформаційних заходів повинен також рекламувати інституційні/ управлінські зміни на громадському транспорті, наприклад, впровадження Регламенту 1370 про громадські пасажирські перевезення залізничним та автомобільним транспортом та інші</a:t>
            </a:r>
            <a:r>
              <a:rPr lang="en-US" sz="2000" dirty="0" smtClean="0"/>
              <a:t>.</a:t>
            </a:r>
            <a:endParaRPr lang="uk-UA" sz="2000" dirty="0" smtClean="0"/>
          </a:p>
          <a:p>
            <a:pPr algn="just"/>
            <a:r>
              <a:rPr lang="uk-UA" sz="2000" dirty="0" smtClean="0"/>
              <a:t>Він також повинен визначати найкращий спосіб використання результатів спільної роботи ЄІБ/ МІУ / Міста (залучені) з метою руху вперед до сталого міського транспорту в Україні</a:t>
            </a:r>
            <a:r>
              <a:rPr lang="en-US" sz="2000" dirty="0" smtClean="0"/>
              <a:t/>
            </a:r>
            <a:br>
              <a:rPr lang="en-US" sz="2000" dirty="0" smtClean="0"/>
            </a:br>
            <a:endParaRPr lang="en-US" sz="2000" dirty="0" smtClean="0"/>
          </a:p>
          <a:p>
            <a:pPr>
              <a:buNone/>
            </a:pPr>
            <a:endParaRPr lang="en-US" sz="2000" i="1"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lgn="just">
              <a:buNone/>
            </a:pPr>
            <a:r>
              <a:rPr lang="en-GB" sz="2000" dirty="0" smtClean="0"/>
              <a:t>	</a:t>
            </a:r>
            <a:endParaRPr lang="en-US" sz="2000" i="1" dirty="0" smtClean="0"/>
          </a:p>
          <a:p>
            <a:pPr>
              <a:buNone/>
            </a:pPr>
            <a:endParaRPr lang="en-US" sz="2000" dirty="0" smtClean="0"/>
          </a:p>
          <a:p>
            <a:pPr>
              <a:buNone/>
            </a:pPr>
            <a:endParaRPr lang="en-US" sz="2000" dirty="0" smtClean="0"/>
          </a:p>
          <a:p>
            <a:pPr>
              <a:buNone/>
            </a:pPr>
            <a:r>
              <a:rPr lang="en-US" sz="2000" dirty="0" smtClean="0"/>
              <a:t> </a:t>
            </a:r>
            <a:endParaRPr lang="en-GB" altLang="en-US" sz="2000" dirty="0"/>
          </a:p>
        </p:txBody>
      </p:sp>
      <p:sp>
        <p:nvSpPr>
          <p:cNvPr id="23556" name="Rectangle 5"/>
          <p:cNvSpPr>
            <a:spLocks noChangeArrowheads="1"/>
          </p:cNvSpPr>
          <p:nvPr/>
        </p:nvSpPr>
        <p:spPr bwMode="auto">
          <a:xfrm>
            <a:off x="1317625" y="18420"/>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228600" y="914400"/>
            <a:ext cx="83820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63928" y="731572"/>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38</a:t>
            </a:fld>
            <a:endParaRPr lang="en-US" altLang="en-US" sz="1000" smtClean="0">
              <a:solidFill>
                <a:srgbClr val="FFFFFF"/>
              </a:solidFill>
            </a:endParaRPr>
          </a:p>
        </p:txBody>
      </p:sp>
      <p:sp>
        <p:nvSpPr>
          <p:cNvPr id="23555" name="Text Box 4"/>
          <p:cNvSpPr txBox="1">
            <a:spLocks noChangeArrowheads="1"/>
          </p:cNvSpPr>
          <p:nvPr/>
        </p:nvSpPr>
        <p:spPr bwMode="auto">
          <a:xfrm>
            <a:off x="152400" y="838200"/>
            <a:ext cx="8596312" cy="1194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r>
              <a:rPr lang="en-US" sz="2000" b="1" i="1" dirty="0" smtClean="0"/>
              <a:t>3 </a:t>
            </a:r>
            <a:r>
              <a:rPr lang="uk-UA" sz="2000" b="1" i="1" dirty="0" smtClean="0"/>
              <a:t>Завершення проекту та </a:t>
            </a:r>
            <a:r>
              <a:rPr lang="uk-UA" sz="2000" b="1" i="1" dirty="0" err="1" smtClean="0"/>
              <a:t>підпроектів</a:t>
            </a:r>
            <a:endParaRPr lang="en-US" sz="2000" b="1" i="1" dirty="0" smtClean="0"/>
          </a:p>
          <a:p>
            <a:pPr>
              <a:buNone/>
            </a:pPr>
            <a:r>
              <a:rPr lang="en-US" sz="2000" i="1" dirty="0" smtClean="0"/>
              <a:t>3.1 </a:t>
            </a:r>
            <a:r>
              <a:rPr lang="uk-UA" sz="2000" i="1" dirty="0" smtClean="0"/>
              <a:t>Завершення ПМГТУ та перший рік діяльності</a:t>
            </a:r>
            <a:endParaRPr lang="en-US" sz="2000" i="1" dirty="0" smtClean="0"/>
          </a:p>
          <a:p>
            <a:pPr algn="just"/>
            <a:r>
              <a:rPr lang="uk-UA" sz="1800" dirty="0" smtClean="0"/>
              <a:t>Проект планується завершити протягом 5 років після Дата введення в дію</a:t>
            </a:r>
          </a:p>
          <a:p>
            <a:pPr algn="just"/>
            <a:r>
              <a:rPr lang="uk-UA" sz="1800" dirty="0" smtClean="0"/>
              <a:t>Звіт про завершення ПМГТУ подається через 15 місяців після завершення робіт, поставки товарів та виконання послуг. Нижче подано зміст цього звіту</a:t>
            </a:r>
            <a:r>
              <a:rPr lang="en-GB" sz="1800" dirty="0" smtClean="0"/>
              <a:t>:</a:t>
            </a:r>
            <a:endParaRPr lang="en-US" sz="1800" dirty="0" smtClean="0"/>
          </a:p>
          <a:p>
            <a:pPr algn="just"/>
            <a:r>
              <a:rPr lang="uk-UA" sz="1800" dirty="0" smtClean="0"/>
              <a:t>Остаточний опис процесу виділення коштів як завершеного, з поясненням причин для будь-яких суттєвих змін у порівнянні з початковим об</a:t>
            </a:r>
            <a:r>
              <a:rPr lang="en-US" sz="1800" dirty="0" smtClean="0"/>
              <a:t>’</a:t>
            </a:r>
            <a:r>
              <a:rPr lang="uk-UA" sz="1800" dirty="0" err="1" smtClean="0"/>
              <a:t>ємом</a:t>
            </a:r>
            <a:endParaRPr lang="uk-UA" sz="1800" dirty="0" smtClean="0"/>
          </a:p>
          <a:p>
            <a:pPr algn="just"/>
            <a:r>
              <a:rPr lang="uk-UA" sz="1800" dirty="0" smtClean="0"/>
              <a:t>Дата завершення кожного </a:t>
            </a:r>
            <a:r>
              <a:rPr lang="uk-UA" sz="1800" dirty="0" err="1" smtClean="0"/>
              <a:t>підпроекту</a:t>
            </a:r>
            <a:r>
              <a:rPr lang="uk-UA" sz="1800" dirty="0" smtClean="0"/>
              <a:t>, з поясненням причин будь-якої можливої затримки</a:t>
            </a:r>
          </a:p>
          <a:p>
            <a:pPr algn="just"/>
            <a:r>
              <a:rPr lang="uk-UA" sz="1800" dirty="0" smtClean="0"/>
              <a:t>Кінцева вартість </a:t>
            </a:r>
            <a:r>
              <a:rPr lang="uk-UA" sz="1800" dirty="0" err="1" smtClean="0"/>
              <a:t>підпроектів</a:t>
            </a:r>
            <a:r>
              <a:rPr lang="uk-UA" sz="1800" dirty="0" smtClean="0"/>
              <a:t>, з поясненням причин будь-яких можливих відхилень вартості від початкового бюджетного значення</a:t>
            </a:r>
            <a:r>
              <a:rPr lang="en-GB" sz="1800" dirty="0" smtClean="0"/>
              <a:t>;</a:t>
            </a:r>
            <a:endParaRPr lang="uk-UA" sz="1800" dirty="0" smtClean="0"/>
          </a:p>
          <a:p>
            <a:pPr algn="just"/>
            <a:r>
              <a:rPr lang="uk-UA" sz="1800" dirty="0" smtClean="0"/>
              <a:t>Результати зайнятості по </a:t>
            </a:r>
            <a:r>
              <a:rPr lang="uk-UA" sz="1800" dirty="0" err="1" smtClean="0"/>
              <a:t>підпроектам</a:t>
            </a:r>
            <a:r>
              <a:rPr lang="uk-UA" sz="1800" dirty="0" smtClean="0"/>
              <a:t>: людино-дні, які були необхідні під час реалізації, а також нові постійні створені робочі місця</a:t>
            </a:r>
          </a:p>
          <a:p>
            <a:pPr algn="just"/>
            <a:r>
              <a:rPr lang="uk-UA" sz="1800" dirty="0" smtClean="0"/>
              <a:t>Опис будь-яких важливих проблем з соціальними або екологічними наслідками</a:t>
            </a:r>
            <a:r>
              <a:rPr lang="en-GB" sz="1800" dirty="0" smtClean="0"/>
              <a:t>;</a:t>
            </a:r>
            <a:endParaRPr lang="en-US" sz="1800" dirty="0" smtClean="0"/>
          </a:p>
          <a:p>
            <a:endParaRPr lang="en-US" sz="2000" dirty="0" smtClean="0"/>
          </a:p>
          <a:p>
            <a:endParaRPr lang="en-US" sz="2000" dirty="0" smtClean="0"/>
          </a:p>
          <a:p>
            <a:pPr>
              <a:buNone/>
            </a:pPr>
            <a:endParaRPr lang="en-US" sz="2000" i="1"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lgn="just">
              <a:buNone/>
            </a:pPr>
            <a:r>
              <a:rPr lang="en-GB" sz="2000" dirty="0" smtClean="0"/>
              <a:t>	</a:t>
            </a:r>
            <a:endParaRPr lang="en-US" sz="2000" i="1" dirty="0" smtClean="0"/>
          </a:p>
          <a:p>
            <a:pPr>
              <a:buNone/>
            </a:pPr>
            <a:endParaRPr lang="en-US" sz="2000" dirty="0" smtClean="0"/>
          </a:p>
          <a:p>
            <a:pPr>
              <a:buNone/>
            </a:pPr>
            <a:endParaRPr lang="en-US" sz="2000" dirty="0" smtClean="0"/>
          </a:p>
          <a:p>
            <a:pPr>
              <a:buNone/>
            </a:pPr>
            <a:r>
              <a:rPr lang="en-US" sz="2000" dirty="0" smtClean="0"/>
              <a:t> </a:t>
            </a:r>
            <a:endParaRPr lang="en-GB" altLang="en-US" sz="2000" dirty="0"/>
          </a:p>
        </p:txBody>
      </p:sp>
      <p:sp>
        <p:nvSpPr>
          <p:cNvPr id="23556" name="Rectangle 5"/>
          <p:cNvSpPr>
            <a:spLocks noChangeArrowheads="1"/>
          </p:cNvSpPr>
          <p:nvPr/>
        </p:nvSpPr>
        <p:spPr bwMode="auto">
          <a:xfrm>
            <a:off x="1317625" y="0"/>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algn="ctr" eaLnBrk="1" hangingPunct="1">
              <a:spcBef>
                <a:spcPct val="0"/>
              </a:spcBef>
              <a:buNone/>
            </a:pPr>
            <a:endParaRPr lang="en-US" sz="2000" b="1" dirty="0" smtClean="0">
              <a:solidFill>
                <a:srgbClr val="002060"/>
              </a:solidFill>
            </a:endParaRP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228600" y="914400"/>
            <a:ext cx="83820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32460" y="881463"/>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39</a:t>
            </a:fld>
            <a:endParaRPr lang="en-US" altLang="en-US" sz="1000" smtClean="0">
              <a:solidFill>
                <a:srgbClr val="FFFFFF"/>
              </a:solidFill>
            </a:endParaRPr>
          </a:p>
        </p:txBody>
      </p:sp>
      <p:sp>
        <p:nvSpPr>
          <p:cNvPr id="23555" name="Text Box 4"/>
          <p:cNvSpPr txBox="1">
            <a:spLocks noChangeArrowheads="1"/>
          </p:cNvSpPr>
          <p:nvPr/>
        </p:nvSpPr>
        <p:spPr bwMode="auto">
          <a:xfrm>
            <a:off x="152400" y="838200"/>
            <a:ext cx="8596312" cy="13154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r>
              <a:rPr lang="en-US" sz="2000" i="1" dirty="0" smtClean="0"/>
              <a:t>3 </a:t>
            </a:r>
            <a:r>
              <a:rPr lang="uk-UA" sz="2000" i="1" dirty="0" smtClean="0"/>
              <a:t>Завершення проекту та </a:t>
            </a:r>
            <a:r>
              <a:rPr lang="uk-UA" sz="2000" i="1" dirty="0" err="1" smtClean="0"/>
              <a:t>підпроектів</a:t>
            </a:r>
            <a:r>
              <a:rPr lang="uk-UA" sz="2000" i="1" dirty="0" smtClean="0"/>
              <a:t> (продовження)</a:t>
            </a:r>
            <a:endParaRPr lang="en-US" sz="2000" i="1" dirty="0" smtClean="0"/>
          </a:p>
          <a:p>
            <a:r>
              <a:rPr lang="uk-UA" sz="2000" dirty="0" smtClean="0"/>
              <a:t>Оновлення інформації щодо використання за </a:t>
            </a:r>
            <a:r>
              <a:rPr lang="uk-UA" sz="2000" dirty="0" err="1" smtClean="0"/>
              <a:t>підпроектам</a:t>
            </a:r>
            <a:r>
              <a:rPr lang="en-GB" sz="2000" dirty="0" smtClean="0"/>
              <a:t>;</a:t>
            </a:r>
            <a:endParaRPr lang="en-GB" sz="2000" dirty="0" smtClean="0"/>
          </a:p>
          <a:p>
            <a:r>
              <a:rPr lang="uk-UA" sz="2000" dirty="0" smtClean="0"/>
              <a:t>Оновлення інформації щодо процедур закупівлі</a:t>
            </a:r>
            <a:r>
              <a:rPr lang="en-GB" sz="2000" dirty="0" smtClean="0"/>
              <a:t>;</a:t>
            </a:r>
            <a:endParaRPr lang="en-US" sz="2000" dirty="0" smtClean="0"/>
          </a:p>
          <a:p>
            <a:r>
              <a:rPr lang="uk-UA" sz="2000" dirty="0" smtClean="0"/>
              <a:t>Коментарі про будь-які важливі проблеми або ризики, які можуть вплинути на дію ПМГТУ та </a:t>
            </a:r>
            <a:r>
              <a:rPr lang="uk-UA" sz="2000" dirty="0" err="1" smtClean="0"/>
              <a:t>підпроектів</a:t>
            </a:r>
            <a:endParaRPr lang="uk-UA" sz="2000" dirty="0" smtClean="0"/>
          </a:p>
          <a:p>
            <a:r>
              <a:rPr lang="uk-UA" sz="2000" dirty="0" smtClean="0"/>
              <a:t>Коментарі про будь-які судові дії щодо </a:t>
            </a:r>
            <a:r>
              <a:rPr lang="uk-UA" sz="2000" dirty="0" err="1" smtClean="0"/>
              <a:t>підпроектів</a:t>
            </a:r>
            <a:r>
              <a:rPr lang="uk-UA" sz="2000" dirty="0" smtClean="0"/>
              <a:t>, які можуть продовжуватися</a:t>
            </a:r>
          </a:p>
          <a:p>
            <a:r>
              <a:rPr lang="uk-UA" sz="2000" dirty="0" smtClean="0"/>
              <a:t>Повідомлення про будь-які можливі затримки, причини та компенсаційні заходи або рекомендації</a:t>
            </a:r>
          </a:p>
          <a:p>
            <a:r>
              <a:rPr lang="uk-UA" sz="2000" dirty="0" smtClean="0"/>
              <a:t>Оновлення моніторингових показників ПМГТУ </a:t>
            </a:r>
            <a:endParaRPr lang="uk-UA" sz="2000" dirty="0" smtClean="0"/>
          </a:p>
          <a:p>
            <a:pPr>
              <a:buNone/>
            </a:pPr>
            <a:r>
              <a:rPr lang="en-GB" sz="2000" i="1" dirty="0" smtClean="0"/>
              <a:t>3.2 </a:t>
            </a:r>
            <a:r>
              <a:rPr lang="uk-UA" sz="2000" i="1" dirty="0" smtClean="0"/>
              <a:t>Уточнення показників моніторингу</a:t>
            </a:r>
            <a:endParaRPr lang="en-GB" sz="2000" i="1" dirty="0" smtClean="0"/>
          </a:p>
          <a:p>
            <a:pPr>
              <a:buNone/>
            </a:pPr>
            <a:r>
              <a:rPr lang="uk-UA" sz="2000" dirty="0" smtClean="0"/>
              <a:t>Позичальник (МІУ та Кінцеві Отримувачі) повинен надати Банку ще одну уточнену інформацію про показники моніторингу, які було визначено у КПП, найпізніше через 3 роки після звіту про завершення проекту. </a:t>
            </a:r>
          </a:p>
          <a:p>
            <a:pPr>
              <a:buNone/>
            </a:pPr>
            <a:r>
              <a:rPr lang="uk-UA" sz="2000" dirty="0" smtClean="0"/>
              <a:t>Ці звіти направляються в ЄІБ англійською мовою. </a:t>
            </a:r>
            <a:endParaRPr lang="en-US" sz="2000" dirty="0" smtClean="0"/>
          </a:p>
          <a:p>
            <a:pPr>
              <a:buNone/>
            </a:pPr>
            <a:endParaRPr lang="en-US" sz="2000" i="1" dirty="0" smtClean="0"/>
          </a:p>
          <a:p>
            <a:pPr>
              <a:buNone/>
            </a:pPr>
            <a:r>
              <a:rPr lang="en-US" sz="2000" dirty="0" smtClean="0"/>
              <a:t/>
            </a:r>
            <a:br>
              <a:rPr lang="en-US" sz="2000" dirty="0" smtClean="0"/>
            </a:br>
            <a:endParaRPr lang="en-US" sz="2000" dirty="0" smtClean="0"/>
          </a:p>
          <a:p>
            <a:pPr>
              <a:buNone/>
            </a:pPr>
            <a:endParaRPr lang="en-US" sz="2000" i="1"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buNone/>
            </a:pPr>
            <a:endParaRPr lang="en-US" sz="1800" dirty="0" smtClean="0"/>
          </a:p>
          <a:p>
            <a:pPr algn="just">
              <a:buNone/>
            </a:pPr>
            <a:r>
              <a:rPr lang="en-GB" sz="2000" dirty="0" smtClean="0"/>
              <a:t>	</a:t>
            </a:r>
            <a:endParaRPr lang="en-US" sz="2000" i="1" dirty="0" smtClean="0"/>
          </a:p>
          <a:p>
            <a:pPr>
              <a:buNone/>
            </a:pPr>
            <a:endParaRPr lang="en-US" sz="2000" dirty="0" smtClean="0"/>
          </a:p>
          <a:p>
            <a:pPr>
              <a:buNone/>
            </a:pPr>
            <a:endParaRPr lang="en-US" sz="2000" dirty="0" smtClean="0"/>
          </a:p>
          <a:p>
            <a:pPr>
              <a:buNone/>
            </a:pPr>
            <a:r>
              <a:rPr lang="en-US" sz="2000" dirty="0" smtClean="0"/>
              <a:t> </a:t>
            </a:r>
            <a:endParaRPr lang="en-GB" altLang="en-US" sz="2000" dirty="0"/>
          </a:p>
        </p:txBody>
      </p:sp>
      <p:sp>
        <p:nvSpPr>
          <p:cNvPr id="23556" name="Rectangle 5"/>
          <p:cNvSpPr>
            <a:spLocks noChangeArrowheads="1"/>
          </p:cNvSpPr>
          <p:nvPr/>
        </p:nvSpPr>
        <p:spPr bwMode="auto">
          <a:xfrm>
            <a:off x="1317625" y="34493"/>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smtClean="0">
                <a:solidFill>
                  <a:srgbClr val="002060"/>
                </a:solidFill>
              </a:rPr>
              <a:t>України</a:t>
            </a:r>
            <a:endParaRPr lang="ru-RU" sz="1700" b="1" dirty="0">
              <a:solidFill>
                <a:srgbClr val="002060"/>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228600" y="914400"/>
            <a:ext cx="83820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875" y="830366"/>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4</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317625" y="220664"/>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609600" y="1066801"/>
            <a:ext cx="8229600" cy="4056495"/>
          </a:xfrm>
          <a:prstGeom prst="rect">
            <a:avLst/>
          </a:prstGeom>
        </p:spPr>
        <p:txBody>
          <a:bodyPr wrap="square">
            <a:spAutoFit/>
          </a:bodyPr>
          <a:lstStyle/>
          <a:p>
            <a:pPr>
              <a:buNone/>
            </a:pPr>
            <a:endParaRPr lang="en-US" b="1" dirty="0" smtClean="0"/>
          </a:p>
          <a:p>
            <a:pPr>
              <a:buNone/>
            </a:pPr>
            <a:endParaRPr lang="en-US" b="1" dirty="0" smtClean="0"/>
          </a:p>
          <a:p>
            <a:pPr>
              <a:buNone/>
            </a:pPr>
            <a:endParaRPr lang="en-US" b="1" dirty="0" smtClean="0"/>
          </a:p>
          <a:p>
            <a:pPr>
              <a:buNone/>
            </a:pPr>
            <a:endParaRPr lang="en-US" b="1" dirty="0" smtClean="0"/>
          </a:p>
          <a:p>
            <a:pPr>
              <a:buNone/>
            </a:pPr>
            <a:endParaRPr lang="en-US" b="1" dirty="0" smtClean="0"/>
          </a:p>
          <a:p>
            <a:pPr>
              <a:buNone/>
            </a:pPr>
            <a:endParaRPr lang="en-US" b="1" dirty="0" smtClean="0"/>
          </a:p>
          <a:p>
            <a:pPr>
              <a:buNone/>
            </a:pPr>
            <a:endParaRPr lang="en-US" b="1" dirty="0" smtClean="0"/>
          </a:p>
          <a:p>
            <a:pPr>
              <a:buNone/>
            </a:pPr>
            <a:endParaRPr lang="en-US" b="1" dirty="0" smtClean="0"/>
          </a:p>
          <a:p>
            <a:pPr>
              <a:buNone/>
            </a:pPr>
            <a:endParaRPr lang="en-GB" b="1" i="1" dirty="0" smtClean="0"/>
          </a:p>
          <a:p>
            <a:endParaRPr lang="en-US" sz="1800" dirty="0" smtClean="0"/>
          </a:p>
          <a:p>
            <a:pPr>
              <a:buNone/>
            </a:pPr>
            <a:endParaRPr lang="en-US" dirty="0"/>
          </a:p>
        </p:txBody>
      </p:sp>
      <p:sp>
        <p:nvSpPr>
          <p:cNvPr id="7" name="Text Box 2"/>
          <p:cNvSpPr txBox="1">
            <a:spLocks noChangeArrowheads="1"/>
          </p:cNvSpPr>
          <p:nvPr/>
        </p:nvSpPr>
        <p:spPr bwMode="auto">
          <a:xfrm>
            <a:off x="411163" y="1143000"/>
            <a:ext cx="8580437" cy="5181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8" name="Rectangle 7"/>
          <p:cNvSpPr/>
          <p:nvPr/>
        </p:nvSpPr>
        <p:spPr>
          <a:xfrm>
            <a:off x="395288" y="1224328"/>
            <a:ext cx="8382000" cy="5078313"/>
          </a:xfrm>
          <a:prstGeom prst="rect">
            <a:avLst/>
          </a:prstGeom>
        </p:spPr>
        <p:txBody>
          <a:bodyPr wrap="square">
            <a:spAutoFit/>
          </a:bodyPr>
          <a:lstStyle/>
          <a:p>
            <a:pPr algn="just">
              <a:buNone/>
            </a:pPr>
            <a:r>
              <a:rPr lang="en-US" b="1" dirty="0" smtClean="0"/>
              <a:t>1 </a:t>
            </a:r>
            <a:r>
              <a:rPr lang="uk-UA" b="1" dirty="0" smtClean="0"/>
              <a:t>Підготовка </a:t>
            </a:r>
            <a:r>
              <a:rPr lang="uk-UA" b="1" dirty="0" err="1" smtClean="0"/>
              <a:t>підпроектів</a:t>
            </a:r>
            <a:endParaRPr lang="uk-UA" b="1" dirty="0"/>
          </a:p>
          <a:p>
            <a:pPr algn="just">
              <a:buNone/>
            </a:pPr>
            <a:endParaRPr lang="uk-UA" b="1" dirty="0" smtClean="0"/>
          </a:p>
          <a:p>
            <a:pPr algn="just">
              <a:buNone/>
            </a:pPr>
            <a:r>
              <a:rPr lang="en-US" dirty="0" smtClean="0"/>
              <a:t>1.1 </a:t>
            </a:r>
            <a:r>
              <a:rPr lang="ru-RU" dirty="0" smtClean="0"/>
              <a:t>ТЕО/ </a:t>
            </a:r>
            <a:r>
              <a:rPr lang="ru-RU" dirty="0" err="1" smtClean="0"/>
              <a:t>Техніко-економічне</a:t>
            </a:r>
            <a:r>
              <a:rPr lang="ru-RU" dirty="0" smtClean="0"/>
              <a:t> </a:t>
            </a:r>
            <a:r>
              <a:rPr lang="ru-RU" dirty="0" err="1" smtClean="0"/>
              <a:t>обгрунтування</a:t>
            </a:r>
            <a:r>
              <a:rPr lang="ru-RU" dirty="0" smtClean="0"/>
              <a:t> та </a:t>
            </a:r>
            <a:r>
              <a:rPr lang="uk-UA" dirty="0" smtClean="0"/>
              <a:t>Аналіз економічної ефективності (АЕЕ)</a:t>
            </a:r>
          </a:p>
          <a:p>
            <a:pPr algn="just">
              <a:buNone/>
            </a:pPr>
            <a:r>
              <a:rPr lang="uk-UA" dirty="0" smtClean="0"/>
              <a:t>Техніко-економічне обґрунтування визначено в </a:t>
            </a:r>
            <a:r>
              <a:rPr lang="uk-UA" dirty="0" err="1" smtClean="0"/>
              <a:t>Кембріджському</a:t>
            </a:r>
            <a:r>
              <a:rPr lang="uk-UA" dirty="0" smtClean="0"/>
              <a:t> словнику як «вивчення ситуації для прийняття рішення стосовно можливості або доцільності запропонованого методу, план або конкретної роботи».</a:t>
            </a:r>
          </a:p>
          <a:p>
            <a:pPr algn="just">
              <a:buNone/>
            </a:pPr>
            <a:r>
              <a:rPr lang="uk-UA" dirty="0" smtClean="0"/>
              <a:t>Цим забезпечуються засади для визначення потреби у фінансових інвестиціях. </a:t>
            </a:r>
          </a:p>
          <a:p>
            <a:pPr algn="just">
              <a:buNone/>
            </a:pPr>
            <a:r>
              <a:rPr lang="uk-UA" dirty="0" smtClean="0"/>
              <a:t>Якщо система/інвестиція є економічно, фінансово та соціально обґрунтована, тоді вигоди повинні переважувати витрати протягом визначеного періоду часу, що є прийнятним для позичальника та кредитора, у разі потреби у зовнішньому фінансуванні. </a:t>
            </a:r>
          </a:p>
          <a:p>
            <a:endParaRPr lang="en-US"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txBox="1">
            <a:spLocks noChangeArrowheads="1"/>
          </p:cNvSpPr>
          <p:nvPr/>
        </p:nvSpPr>
        <p:spPr bwMode="auto">
          <a:xfrm>
            <a:off x="611188" y="2492375"/>
            <a:ext cx="7777162" cy="360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a:spcBef>
                <a:spcPct val="0"/>
              </a:spcBef>
              <a:buFontTx/>
              <a:buNone/>
            </a:pPr>
            <a:r>
              <a:rPr lang="en-US" altLang="en-US" sz="2200" i="1" dirty="0"/>
              <a:t/>
            </a:r>
            <a:br>
              <a:rPr lang="en-US" altLang="en-US" sz="2200" i="1" dirty="0"/>
            </a:br>
            <a:r>
              <a:rPr lang="en-US" altLang="en-US" sz="2200" i="1" dirty="0"/>
              <a:t/>
            </a:r>
            <a:br>
              <a:rPr lang="en-US" altLang="en-US" sz="2200" i="1" dirty="0"/>
            </a:br>
            <a:r>
              <a:rPr lang="en-US" altLang="en-US" sz="2200" i="1" dirty="0" smtClean="0"/>
              <a:t>4 </a:t>
            </a:r>
            <a:r>
              <a:rPr lang="uk-UA" altLang="en-US" i="1" dirty="0" smtClean="0"/>
              <a:t>Запитання та обговорення</a:t>
            </a:r>
            <a:endParaRPr lang="en-GB" altLang="en-US"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000" b="1" dirty="0">
              <a:solidFill>
                <a:srgbClr val="015CAB"/>
              </a:solidFill>
            </a:endParaRPr>
          </a:p>
        </p:txBody>
      </p:sp>
      <p:sp>
        <p:nvSpPr>
          <p:cNvPr id="22531" name="Footer Placeholder 5"/>
          <p:cNvSpPr>
            <a:spLocks noGrp="1"/>
          </p:cNvSpPr>
          <p:nvPr>
            <p:ph type="ftr" sz="quarter" idx="12"/>
          </p:nvPr>
        </p:nvSpPr>
        <p:spPr>
          <a:xfrm>
            <a:off x="1331913" y="6508750"/>
            <a:ext cx="6337300" cy="333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lvl="0" eaLnBrk="1" hangingPunct="1">
              <a:buNone/>
            </a:pPr>
            <a:r>
              <a:rPr lang="uk-UA" altLang="en-US" sz="1200" dirty="0">
                <a:solidFill>
                  <a:srgbClr val="FFFFFF"/>
                </a:solidFill>
              </a:rPr>
              <a:t>Європейський інвестиційний банк</a:t>
            </a:r>
            <a:endParaRPr lang="en-GB" altLang="en-US" sz="1200" dirty="0">
              <a:solidFill>
                <a:srgbClr val="FFFFFF"/>
              </a:solidFill>
            </a:endParaRPr>
          </a:p>
        </p:txBody>
      </p:sp>
      <p:sp>
        <p:nvSpPr>
          <p:cNvPr id="4" name="Rectangle 3"/>
          <p:cNvSpPr/>
          <p:nvPr/>
        </p:nvSpPr>
        <p:spPr>
          <a:xfrm>
            <a:off x="1447800" y="0"/>
            <a:ext cx="6629400" cy="877163"/>
          </a:xfrm>
          <a:prstGeom prst="rect">
            <a:avLst/>
          </a:prstGeom>
        </p:spPr>
        <p:txBody>
          <a:bodyPr wrap="square">
            <a:spAutoFit/>
          </a:bodyPr>
          <a:lstStyle/>
          <a:p>
            <a:pPr lvl="0" algn="ctr">
              <a:spcBef>
                <a:spcPct val="0"/>
              </a:spcBef>
              <a:buNone/>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a:spcBef>
                <a:spcPct val="0"/>
              </a:spcBef>
              <a:buNone/>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p:txBody>
      </p:sp>
    </p:spTree>
    <p:extLst>
      <p:ext uri="{BB962C8B-B14F-4D97-AF65-F5344CB8AC3E}">
        <p14:creationId xmlns:p14="http://schemas.microsoft.com/office/powerpoint/2010/main" val="366339111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txBox="1">
            <a:spLocks noChangeArrowheads="1"/>
          </p:cNvSpPr>
          <p:nvPr/>
        </p:nvSpPr>
        <p:spPr bwMode="auto">
          <a:xfrm>
            <a:off x="611188" y="2492375"/>
            <a:ext cx="7777162" cy="360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algn="ctr">
              <a:spcBef>
                <a:spcPct val="0"/>
              </a:spcBef>
              <a:buFontTx/>
              <a:buNone/>
            </a:pPr>
            <a:r>
              <a:rPr lang="en-US" altLang="en-US" sz="2200" i="1" dirty="0"/>
              <a:t/>
            </a:r>
            <a:br>
              <a:rPr lang="en-US" altLang="en-US" sz="2200" i="1" dirty="0"/>
            </a:br>
            <a:r>
              <a:rPr lang="en-US" altLang="en-US" sz="2200" i="1" dirty="0"/>
              <a:t/>
            </a:r>
            <a:br>
              <a:rPr lang="en-US" altLang="en-US" sz="2200" i="1" dirty="0"/>
            </a:br>
            <a:r>
              <a:rPr lang="uk-UA" altLang="en-US" sz="4000" i="1" dirty="0" smtClean="0"/>
              <a:t>ДЯКУЮ</a:t>
            </a:r>
            <a:endParaRPr lang="en-GB" altLang="en-US" sz="4000"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000" b="1" dirty="0">
              <a:solidFill>
                <a:srgbClr val="015CAB"/>
              </a:solidFill>
            </a:endParaRPr>
          </a:p>
        </p:txBody>
      </p:sp>
      <p:sp>
        <p:nvSpPr>
          <p:cNvPr id="22531" name="Footer Placeholder 5"/>
          <p:cNvSpPr>
            <a:spLocks noGrp="1"/>
          </p:cNvSpPr>
          <p:nvPr>
            <p:ph type="ftr" sz="quarter" idx="12"/>
          </p:nvPr>
        </p:nvSpPr>
        <p:spPr>
          <a:xfrm>
            <a:off x="1331913" y="6508750"/>
            <a:ext cx="6337300" cy="333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eaLnBrk="1" hangingPunct="1">
              <a:buFontTx/>
              <a:buNone/>
            </a:pPr>
            <a:r>
              <a:rPr lang="uk-UA" altLang="en-US" sz="1200" dirty="0" smtClean="0">
                <a:solidFill>
                  <a:schemeClr val="bg1"/>
                </a:solidFill>
              </a:rPr>
              <a:t>Європейський інвестиційний банк</a:t>
            </a:r>
            <a:endParaRPr lang="en-GB" altLang="en-US" sz="1200" dirty="0" smtClean="0">
              <a:solidFill>
                <a:schemeClr val="bg1"/>
              </a:solidFill>
            </a:endParaRPr>
          </a:p>
        </p:txBody>
      </p:sp>
      <p:sp>
        <p:nvSpPr>
          <p:cNvPr id="4" name="Rectangle 3"/>
          <p:cNvSpPr/>
          <p:nvPr/>
        </p:nvSpPr>
        <p:spPr>
          <a:xfrm>
            <a:off x="1447800" y="152400"/>
            <a:ext cx="6629400" cy="877163"/>
          </a:xfrm>
          <a:prstGeom prst="rect">
            <a:avLst/>
          </a:prstGeom>
        </p:spPr>
        <p:txBody>
          <a:bodyPr wrap="square">
            <a:spAutoFit/>
          </a:bodyPr>
          <a:lstStyle/>
          <a:p>
            <a:pPr lvl="0" algn="ctr">
              <a:spcBef>
                <a:spcPct val="0"/>
              </a:spcBef>
              <a:buNone/>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a:spcBef>
                <a:spcPct val="0"/>
              </a:spcBef>
              <a:buNone/>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p:txBody>
      </p:sp>
    </p:spTree>
    <p:extLst>
      <p:ext uri="{BB962C8B-B14F-4D97-AF65-F5344CB8AC3E}">
        <p14:creationId xmlns:p14="http://schemas.microsoft.com/office/powerpoint/2010/main" val="36633911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5</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317625" y="41275"/>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flipH="1">
            <a:off x="300688" y="914400"/>
            <a:ext cx="8328818" cy="8928598"/>
          </a:xfrm>
          <a:prstGeom prst="rect">
            <a:avLst/>
          </a:prstGeom>
        </p:spPr>
        <p:txBody>
          <a:bodyPr wrap="square">
            <a:spAutoFit/>
          </a:bodyPr>
          <a:lstStyle/>
          <a:p>
            <a:pPr>
              <a:buNone/>
            </a:pPr>
            <a:r>
              <a:rPr lang="uk-UA" sz="1700" dirty="0" smtClean="0"/>
              <a:t>З метою виконання ґрунтовного аналізу економічної ефективності необхідні  </a:t>
            </a:r>
            <a:r>
              <a:rPr lang="en-US" sz="1700" dirty="0" smtClean="0"/>
              <a:t>:</a:t>
            </a:r>
          </a:p>
          <a:p>
            <a:pPr marL="457200" indent="-457200">
              <a:buAutoNum type="arabicParenR"/>
            </a:pPr>
            <a:r>
              <a:rPr lang="uk-UA" sz="1700" dirty="0" smtClean="0"/>
              <a:t>Витрати на розвиток/ інвестиції для </a:t>
            </a:r>
            <a:r>
              <a:rPr lang="uk-UA" sz="1700" dirty="0" err="1" smtClean="0"/>
              <a:t>підпроекту</a:t>
            </a:r>
            <a:r>
              <a:rPr lang="uk-UA" sz="1700" dirty="0" smtClean="0"/>
              <a:t>;</a:t>
            </a:r>
          </a:p>
          <a:p>
            <a:pPr marL="457200" indent="-457200">
              <a:buAutoNum type="arabicParenR"/>
            </a:pPr>
            <a:r>
              <a:rPr lang="uk-UA" sz="1700" dirty="0" smtClean="0"/>
              <a:t>Річні експлуатаційні витрати (транспортно-експлуатаційні витрати у випадку транспортної галузі);</a:t>
            </a:r>
          </a:p>
          <a:p>
            <a:pPr marL="457200" indent="-457200">
              <a:buAutoNum type="arabicParenR"/>
            </a:pPr>
            <a:r>
              <a:rPr lang="uk-UA" sz="1700" dirty="0" smtClean="0"/>
              <a:t>Річні доходи та вигоди;</a:t>
            </a:r>
          </a:p>
          <a:p>
            <a:pPr marL="457200" indent="-457200">
              <a:buAutoNum type="arabicParenR"/>
            </a:pPr>
            <a:r>
              <a:rPr lang="uk-UA" sz="1700" dirty="0" smtClean="0"/>
              <a:t>Економічний період функціонування об</a:t>
            </a:r>
            <a:r>
              <a:rPr lang="en-US" sz="1700" dirty="0" smtClean="0"/>
              <a:t>’</a:t>
            </a:r>
            <a:r>
              <a:rPr lang="uk-UA" sz="1700" dirty="0" err="1" smtClean="0"/>
              <a:t>єкту</a:t>
            </a:r>
            <a:r>
              <a:rPr lang="uk-UA" sz="1700" dirty="0" smtClean="0"/>
              <a:t> у системі (10? 15? 20? Років)</a:t>
            </a:r>
          </a:p>
          <a:p>
            <a:pPr marL="457200" indent="-457200">
              <a:buAutoNum type="arabicParenR"/>
            </a:pPr>
            <a:r>
              <a:rPr lang="uk-UA" sz="1700" dirty="0" smtClean="0"/>
              <a:t>Необхідна норма рентабельності, з урахуванням субсидій/ компенсації від міської ради </a:t>
            </a:r>
          </a:p>
          <a:p>
            <a:pPr>
              <a:buNone/>
            </a:pPr>
            <a:r>
              <a:rPr lang="uk-UA" sz="1700" i="1" dirty="0" smtClean="0"/>
              <a:t>Приклад</a:t>
            </a:r>
            <a:r>
              <a:rPr lang="en-US" sz="1700" i="1" dirty="0" smtClean="0"/>
              <a:t>:</a:t>
            </a:r>
          </a:p>
          <a:p>
            <a:pPr algn="just">
              <a:buNone/>
            </a:pPr>
            <a:r>
              <a:rPr lang="uk-UA" sz="1700" dirty="0" smtClean="0"/>
              <a:t>Заплановані інвестиційні витрати у сумі 1 млн євро для розвитку та впровадження та зменшення витрат і/або підвищення надходжень на 100 000 євро щорічно. Період окупності: 1 млн євро/ 100 000 євро = 10 років. Чиста дисконтована вартість та внутрішня норма рентабельності використовуються й для АЕЕ.</a:t>
            </a:r>
          </a:p>
          <a:p>
            <a:pPr algn="just">
              <a:buNone/>
            </a:pPr>
            <a:r>
              <a:rPr lang="uk-UA" sz="1700" dirty="0" smtClean="0"/>
              <a:t>У ПМГТУ враховуються й інші чинники (економічно-соціальні вигоди, зменшення витрат на пальне у випадку збільшення кількості пасажирів на громадському транспорті, інше). </a:t>
            </a:r>
            <a:endParaRPr lang="uk-UA" sz="1700" dirty="0"/>
          </a:p>
          <a:p>
            <a:pPr algn="just">
              <a:buNone/>
            </a:pPr>
            <a:r>
              <a:rPr lang="uk-UA" sz="1700" dirty="0" smtClean="0"/>
              <a:t>Детальна інформація та керівництво ЄС щодо АЕЕ представлено на </a:t>
            </a:r>
            <a:r>
              <a:rPr lang="en-US" sz="1700" dirty="0" smtClean="0"/>
              <a:t>:</a:t>
            </a:r>
          </a:p>
          <a:p>
            <a:pPr algn="just">
              <a:buNone/>
            </a:pPr>
            <a:r>
              <a:rPr lang="en-US" sz="1700" dirty="0" smtClean="0"/>
              <a:t>http://ec.europa.eu/regional_policy/sources/docgener/studies/pdf/cba_guide.pdf </a:t>
            </a:r>
          </a:p>
          <a:p>
            <a:pPr algn="just">
              <a:buNone/>
            </a:pPr>
            <a:endParaRPr lang="en-US" sz="1900" dirty="0" smtClean="0"/>
          </a:p>
          <a:p>
            <a:pPr>
              <a:buNone/>
            </a:pPr>
            <a:endParaRPr lang="en-US" dirty="0" smtClean="0"/>
          </a:p>
          <a:p>
            <a:endParaRPr lang="en-US" dirty="0" smtClean="0"/>
          </a:p>
          <a:p>
            <a:pPr algn="just">
              <a:buNone/>
            </a:pPr>
            <a:endParaRPr lang="en-GB" dirty="0" smtClean="0"/>
          </a:p>
          <a:p>
            <a:pPr algn="just">
              <a:buNone/>
            </a:pPr>
            <a:endParaRPr lang="en-GB" dirty="0" smtClean="0"/>
          </a:p>
          <a:p>
            <a:pPr>
              <a:buNone/>
            </a:pPr>
            <a:endParaRPr lang="en-US" sz="2200" dirty="0" smtClean="0"/>
          </a:p>
          <a:p>
            <a:pPr>
              <a:buNone/>
            </a:pPr>
            <a:endParaRPr lang="en-US" dirty="0" smtClean="0"/>
          </a:p>
          <a:p>
            <a:pPr>
              <a:buNone/>
            </a:pPr>
            <a:endParaRPr lang="en-GB" dirty="0" smtClean="0"/>
          </a:p>
          <a:p>
            <a:pPr algn="just">
              <a:buNone/>
            </a:pPr>
            <a:endParaRPr lang="en-US" dirty="0" smtClean="0"/>
          </a:p>
        </p:txBody>
      </p:sp>
      <p:sp>
        <p:nvSpPr>
          <p:cNvPr id="7" name="Text Box 2"/>
          <p:cNvSpPr txBox="1">
            <a:spLocks noChangeArrowheads="1"/>
          </p:cNvSpPr>
          <p:nvPr/>
        </p:nvSpPr>
        <p:spPr bwMode="auto">
          <a:xfrm>
            <a:off x="300688" y="981724"/>
            <a:ext cx="8462312" cy="5430982"/>
          </a:xfrm>
          <a:prstGeom prst="rect">
            <a:avLst/>
          </a:prstGeom>
          <a:noFill/>
          <a:ln w="28440" cap="sq">
            <a:solidFill>
              <a:srgbClr val="C00000"/>
            </a:solidFill>
            <a:miter lim="800000"/>
            <a:headEnd/>
            <a:tailEnd/>
          </a:ln>
        </p:spPr>
        <p:txBody>
          <a:bodyPr lIns="90000" tIns="46800" rIns="90000" bIns="46800">
            <a:normAutofit/>
          </a:bodyPr>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6</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193800" y="20782"/>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304800" y="914400"/>
            <a:ext cx="8322487" cy="8562344"/>
          </a:xfrm>
          <a:prstGeom prst="rect">
            <a:avLst/>
          </a:prstGeom>
        </p:spPr>
        <p:txBody>
          <a:bodyPr wrap="square">
            <a:spAutoFit/>
          </a:bodyPr>
          <a:lstStyle/>
          <a:p>
            <a:pPr algn="just">
              <a:buNone/>
            </a:pPr>
            <a:r>
              <a:rPr lang="en-GB" i="1" dirty="0" smtClean="0"/>
              <a:t>1.2 </a:t>
            </a:r>
            <a:r>
              <a:rPr lang="uk-UA" i="1" dirty="0" smtClean="0"/>
              <a:t>Оцінка екологічного та соціального впливу (ОЕСВ)</a:t>
            </a:r>
            <a:endParaRPr lang="en-GB" i="1" dirty="0" smtClean="0"/>
          </a:p>
          <a:p>
            <a:pPr>
              <a:buNone/>
            </a:pPr>
            <a:r>
              <a:rPr lang="uk-UA" dirty="0" smtClean="0"/>
              <a:t>Кожний </a:t>
            </a:r>
            <a:r>
              <a:rPr lang="uk-UA" dirty="0" err="1" smtClean="0"/>
              <a:t>підпроект</a:t>
            </a:r>
            <a:r>
              <a:rPr lang="en-GB" dirty="0" smtClean="0"/>
              <a:t>:</a:t>
            </a:r>
          </a:p>
          <a:p>
            <a:pPr algn="just">
              <a:buNone/>
            </a:pPr>
            <a:r>
              <a:rPr lang="en-GB" dirty="0" smtClean="0"/>
              <a:t>- </a:t>
            </a:r>
            <a:r>
              <a:rPr lang="uk-UA" dirty="0" smtClean="0"/>
              <a:t>Повинен відповідати міжнародним угодам, учасником яких є Україна. З питань екології: Конвенція про доступ до інформації, участь громадськості у процесі прийняття рішення та доступ до правосуддя (</a:t>
            </a:r>
            <a:r>
              <a:rPr lang="uk-UA" dirty="0" err="1" smtClean="0"/>
              <a:t>Орхуська</a:t>
            </a:r>
            <a:r>
              <a:rPr lang="uk-UA" dirty="0" smtClean="0"/>
              <a:t> конвенція) – мінімальні вимоги стосовно екологічного законодавства та доступу до інформації</a:t>
            </a:r>
            <a:r>
              <a:rPr lang="en-GB" dirty="0" smtClean="0"/>
              <a:t>: </a:t>
            </a:r>
            <a:endParaRPr lang="en-US" dirty="0" smtClean="0"/>
          </a:p>
          <a:p>
            <a:pPr algn="just">
              <a:buNone/>
            </a:pPr>
            <a:r>
              <a:rPr lang="en-GB" dirty="0" smtClean="0"/>
              <a:t>- </a:t>
            </a:r>
            <a:r>
              <a:rPr lang="uk-UA" dirty="0" smtClean="0"/>
              <a:t>Повинен виконуватися у відповідності до основних принципів Директив </a:t>
            </a:r>
            <a:r>
              <a:rPr lang="en-GB" dirty="0" smtClean="0"/>
              <a:t>79/409/</a:t>
            </a:r>
            <a:r>
              <a:rPr lang="uk-UA" dirty="0" smtClean="0"/>
              <a:t>ЄС</a:t>
            </a:r>
            <a:r>
              <a:rPr lang="en-GB" dirty="0" smtClean="0"/>
              <a:t> (</a:t>
            </a:r>
            <a:r>
              <a:rPr lang="uk-UA" dirty="0" smtClean="0"/>
              <a:t>Птахи</a:t>
            </a:r>
            <a:r>
              <a:rPr lang="en-GB" dirty="0" smtClean="0"/>
              <a:t>); 85/337/</a:t>
            </a:r>
            <a:r>
              <a:rPr lang="uk-UA" dirty="0" smtClean="0"/>
              <a:t>ЄС</a:t>
            </a:r>
            <a:r>
              <a:rPr lang="en-GB" dirty="0" smtClean="0"/>
              <a:t> (</a:t>
            </a:r>
            <a:r>
              <a:rPr lang="uk-UA" dirty="0" smtClean="0"/>
              <a:t>Оцінка впливу на навколишнє середовище</a:t>
            </a:r>
            <a:r>
              <a:rPr lang="en-GB" dirty="0" smtClean="0"/>
              <a:t>) </a:t>
            </a:r>
            <a:r>
              <a:rPr lang="uk-UA" dirty="0" smtClean="0"/>
              <a:t>зі змінами</a:t>
            </a:r>
            <a:r>
              <a:rPr lang="en-GB" dirty="0" smtClean="0"/>
              <a:t>; 92/43/</a:t>
            </a:r>
            <a:r>
              <a:rPr lang="uk-UA" dirty="0" smtClean="0"/>
              <a:t>ЄС</a:t>
            </a:r>
            <a:r>
              <a:rPr lang="en-GB" dirty="0" smtClean="0"/>
              <a:t> (</a:t>
            </a:r>
            <a:r>
              <a:rPr lang="uk-UA" dirty="0" smtClean="0"/>
              <a:t>Середовище проживання</a:t>
            </a:r>
            <a:r>
              <a:rPr lang="en-GB" dirty="0" smtClean="0"/>
              <a:t>), 96/11/</a:t>
            </a:r>
            <a:r>
              <a:rPr lang="uk-UA" dirty="0" smtClean="0"/>
              <a:t>ЄС</a:t>
            </a:r>
            <a:r>
              <a:rPr lang="en-GB" dirty="0" smtClean="0"/>
              <a:t> (</a:t>
            </a:r>
            <a:r>
              <a:rPr lang="uk-UA" dirty="0" smtClean="0"/>
              <a:t>КПКЗ</a:t>
            </a:r>
            <a:r>
              <a:rPr lang="en-GB" dirty="0" smtClean="0"/>
              <a:t>) </a:t>
            </a:r>
            <a:r>
              <a:rPr lang="uk-UA" dirty="0" smtClean="0"/>
              <a:t>та </a:t>
            </a:r>
            <a:r>
              <a:rPr lang="en-GB" dirty="0" smtClean="0"/>
              <a:t>2001/80/</a:t>
            </a:r>
            <a:r>
              <a:rPr lang="uk-UA" dirty="0" smtClean="0"/>
              <a:t>ЄС</a:t>
            </a:r>
            <a:r>
              <a:rPr lang="en-GB" dirty="0" smtClean="0"/>
              <a:t> (</a:t>
            </a:r>
            <a:r>
              <a:rPr lang="uk-UA" dirty="0" smtClean="0"/>
              <a:t>Великі </a:t>
            </a:r>
            <a:r>
              <a:rPr lang="uk-UA" dirty="0" err="1" smtClean="0"/>
              <a:t>паливоспалювальні</a:t>
            </a:r>
            <a:r>
              <a:rPr lang="uk-UA" dirty="0" smtClean="0"/>
              <a:t> установки</a:t>
            </a:r>
            <a:r>
              <a:rPr lang="en-GB" dirty="0" smtClean="0"/>
              <a:t>)</a:t>
            </a:r>
            <a:r>
              <a:rPr lang="uk-UA" dirty="0" smtClean="0"/>
              <a:t>, коли вони застосовуються, та Екологічних і соціальних стандартів ЄІБ </a:t>
            </a:r>
            <a:r>
              <a:rPr lang="en-GB" dirty="0" smtClean="0"/>
              <a:t>(</a:t>
            </a:r>
            <a:r>
              <a:rPr lang="en-US" dirty="0" smtClean="0"/>
              <a:t>http://www.eib.org/attachments/strategies/environmental_and_social_practices_handbook_en.pdf) </a:t>
            </a:r>
          </a:p>
          <a:p>
            <a:pPr>
              <a:buNone/>
            </a:pPr>
            <a:endParaRPr lang="en-US" dirty="0" smtClean="0"/>
          </a:p>
          <a:p>
            <a:pPr algn="just">
              <a:buNone/>
            </a:pPr>
            <a:endParaRPr lang="en-GB" dirty="0" smtClean="0"/>
          </a:p>
          <a:p>
            <a:pPr algn="just">
              <a:buNone/>
            </a:pPr>
            <a:endParaRPr lang="en-GB" dirty="0" smtClean="0"/>
          </a:p>
          <a:p>
            <a:pPr>
              <a:buNone/>
            </a:pPr>
            <a:endParaRPr lang="en-US" sz="2200" dirty="0" smtClean="0"/>
          </a:p>
          <a:p>
            <a:pPr>
              <a:buNone/>
            </a:pPr>
            <a:endParaRPr lang="en-US" dirty="0" smtClean="0"/>
          </a:p>
          <a:p>
            <a:pPr>
              <a:buNone/>
            </a:pPr>
            <a:endParaRPr lang="en-GB" dirty="0" smtClean="0"/>
          </a:p>
          <a:p>
            <a:pPr algn="just">
              <a:buFontTx/>
              <a:buChar char="-"/>
            </a:pPr>
            <a:endParaRPr lang="en-US" dirty="0" smtClean="0"/>
          </a:p>
          <a:p>
            <a:pPr algn="just">
              <a:buNone/>
            </a:pPr>
            <a:endParaRPr lang="en-US" dirty="0" smtClean="0"/>
          </a:p>
          <a:p>
            <a:pPr>
              <a:buNone/>
            </a:pPr>
            <a:endParaRPr lang="en-US" dirty="0"/>
          </a:p>
        </p:txBody>
      </p:sp>
      <p:sp>
        <p:nvSpPr>
          <p:cNvPr id="7" name="Text Box 2"/>
          <p:cNvSpPr txBox="1">
            <a:spLocks noChangeArrowheads="1"/>
          </p:cNvSpPr>
          <p:nvPr/>
        </p:nvSpPr>
        <p:spPr bwMode="auto">
          <a:xfrm>
            <a:off x="195263" y="838200"/>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7</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150144" y="3175"/>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685800" y="665162"/>
            <a:ext cx="7177088" cy="7971413"/>
          </a:xfrm>
          <a:prstGeom prst="rect">
            <a:avLst/>
          </a:prstGeom>
        </p:spPr>
        <p:txBody>
          <a:bodyPr wrap="square">
            <a:spAutoFit/>
          </a:bodyPr>
          <a:lstStyle/>
          <a:p>
            <a:pPr algn="just">
              <a:buNone/>
            </a:pPr>
            <a:r>
              <a:rPr lang="en-GB" i="1" dirty="0" smtClean="0"/>
              <a:t>1.2 </a:t>
            </a:r>
            <a:r>
              <a:rPr lang="uk-UA" i="1" dirty="0" smtClean="0"/>
              <a:t>Оцінка екологічного та соціального впливу (ОЕСВ</a:t>
            </a:r>
            <a:r>
              <a:rPr lang="en-GB" i="1" dirty="0" smtClean="0"/>
              <a:t>)</a:t>
            </a:r>
          </a:p>
          <a:p>
            <a:pPr algn="just">
              <a:buNone/>
            </a:pPr>
            <a:r>
              <a:rPr lang="uk-UA" sz="1600" dirty="0" smtClean="0"/>
              <a:t>Виходячи з цих вимог, Кінцевий отримувач повинен провести Оцінку впливу на навколишнє середовище (ОВНС) для </a:t>
            </a:r>
            <a:r>
              <a:rPr lang="uk-UA" sz="1600" dirty="0" err="1" smtClean="0"/>
              <a:t>підпроектів</a:t>
            </a:r>
            <a:r>
              <a:rPr lang="uk-UA" sz="1600" dirty="0" smtClean="0"/>
              <a:t>, вибраних в рамках ПМГТУ, </a:t>
            </a:r>
            <a:r>
              <a:rPr lang="uk-UA" sz="1600" b="1" dirty="0" smtClean="0"/>
              <a:t>які вносять якесь доповнення до існуючої екологічної ситуації</a:t>
            </a:r>
            <a:r>
              <a:rPr lang="uk-UA" sz="1600" dirty="0" smtClean="0"/>
              <a:t> (наприклад, продовження трамвайних ліній, будівництво нових депо, зупинок), у відповідності до міжнародних конвенцій, підписантом яких є Україна та Директиви </a:t>
            </a:r>
            <a:r>
              <a:rPr lang="en-GB" sz="1600" dirty="0" smtClean="0"/>
              <a:t>2001/42/</a:t>
            </a:r>
            <a:r>
              <a:rPr lang="uk-UA" sz="1600" dirty="0" smtClean="0"/>
              <a:t>ЄС</a:t>
            </a:r>
            <a:r>
              <a:rPr lang="en-GB" sz="1600" dirty="0" smtClean="0"/>
              <a:t>. </a:t>
            </a:r>
            <a:endParaRPr lang="uk-UA" sz="1600" dirty="0" smtClean="0"/>
          </a:p>
          <a:p>
            <a:pPr algn="just">
              <a:buNone/>
            </a:pPr>
            <a:r>
              <a:rPr lang="uk-UA" sz="1600" dirty="0" smtClean="0"/>
              <a:t>У випадку </a:t>
            </a:r>
            <a:r>
              <a:rPr lang="uk-UA" sz="1600" b="1" dirty="0" smtClean="0"/>
              <a:t>капітальної реконструкції</a:t>
            </a:r>
            <a:r>
              <a:rPr lang="uk-UA" sz="1600" dirty="0" smtClean="0"/>
              <a:t> існуючої інфраструктури (трамвайні колії, контактна мережа для тролейбусів, депо) на період робіт з відновлення повинні бути підготовлені екологічні та соціальні </a:t>
            </a:r>
            <a:r>
              <a:rPr lang="uk-UA" sz="1600" dirty="0" err="1" smtClean="0"/>
              <a:t>мінімізаційні</a:t>
            </a:r>
            <a:r>
              <a:rPr lang="uk-UA" sz="1600" dirty="0" smtClean="0"/>
              <a:t> заходи.</a:t>
            </a:r>
            <a:endParaRPr lang="en-GB" sz="1600" dirty="0" smtClean="0"/>
          </a:p>
          <a:p>
            <a:pPr algn="just">
              <a:buNone/>
            </a:pPr>
            <a:r>
              <a:rPr lang="uk-UA" sz="1600" dirty="0" smtClean="0"/>
              <a:t>Для кожного </a:t>
            </a:r>
            <a:r>
              <a:rPr lang="uk-UA" sz="1600" dirty="0" err="1" smtClean="0"/>
              <a:t>підпроекту</a:t>
            </a:r>
            <a:r>
              <a:rPr lang="uk-UA" sz="1600" dirty="0" smtClean="0"/>
              <a:t> з потенційним або ймовірним впливом на </a:t>
            </a:r>
            <a:r>
              <a:rPr lang="uk-UA" sz="1600" b="1" dirty="0" smtClean="0"/>
              <a:t>природоохоронний об</a:t>
            </a:r>
            <a:r>
              <a:rPr lang="en-US" sz="1600" b="1" dirty="0" smtClean="0"/>
              <a:t>’</a:t>
            </a:r>
            <a:r>
              <a:rPr lang="uk-UA" sz="1600" b="1" dirty="0" err="1" smtClean="0"/>
              <a:t>єкт</a:t>
            </a:r>
            <a:r>
              <a:rPr lang="uk-UA" sz="1600" dirty="0" smtClean="0"/>
              <a:t>, який знаходиться під впливом національного законодавства або міжнародних угод, - документальне підтвердження за стандартними формами Банку та прийнятний для Банку висновок компетентного національного органу з питань захисту довкілля, що жодна частина запропонованого </a:t>
            </a:r>
            <a:r>
              <a:rPr lang="uk-UA" sz="1600" dirty="0" err="1" smtClean="0"/>
              <a:t>Підпроекту</a:t>
            </a:r>
            <a:r>
              <a:rPr lang="uk-UA" sz="1600" dirty="0" smtClean="0"/>
              <a:t> не матиме значного негативного впливу на територію, на якій буде виконуватися </a:t>
            </a:r>
            <a:r>
              <a:rPr lang="uk-UA" sz="1600" dirty="0" err="1" smtClean="0"/>
              <a:t>Підпроект</a:t>
            </a:r>
            <a:r>
              <a:rPr lang="uk-UA" sz="1600" dirty="0" smtClean="0"/>
              <a:t>. </a:t>
            </a:r>
            <a:endParaRPr lang="en-US" dirty="0" smtClean="0"/>
          </a:p>
          <a:p>
            <a:pPr algn="just">
              <a:buNone/>
            </a:pPr>
            <a:endParaRPr lang="en-GB" dirty="0" smtClean="0"/>
          </a:p>
          <a:p>
            <a:pPr algn="just">
              <a:buNone/>
            </a:pPr>
            <a:endParaRPr lang="en-GB" dirty="0" smtClean="0"/>
          </a:p>
          <a:p>
            <a:pPr>
              <a:buNone/>
            </a:pPr>
            <a:endParaRPr lang="en-US" sz="2200" dirty="0" smtClean="0"/>
          </a:p>
          <a:p>
            <a:pPr>
              <a:buNone/>
            </a:pPr>
            <a:endParaRPr lang="en-US" dirty="0" smtClean="0"/>
          </a:p>
          <a:p>
            <a:pPr>
              <a:buNone/>
            </a:pPr>
            <a:endParaRPr lang="en-GB" dirty="0" smtClean="0"/>
          </a:p>
          <a:p>
            <a:pPr algn="just">
              <a:buFontTx/>
              <a:buChar char="-"/>
            </a:pPr>
            <a:endParaRPr lang="en-US" dirty="0" smtClean="0"/>
          </a:p>
          <a:p>
            <a:pPr algn="just">
              <a:buNone/>
            </a:pPr>
            <a:endParaRPr lang="en-US" dirty="0" smtClean="0"/>
          </a:p>
          <a:p>
            <a:pPr>
              <a:buNone/>
            </a:pPr>
            <a:endParaRPr lang="en-US" dirty="0"/>
          </a:p>
        </p:txBody>
      </p:sp>
      <p:sp>
        <p:nvSpPr>
          <p:cNvPr id="7" name="Text Box 2"/>
          <p:cNvSpPr txBox="1">
            <a:spLocks noChangeArrowheads="1"/>
          </p:cNvSpPr>
          <p:nvPr/>
        </p:nvSpPr>
        <p:spPr bwMode="auto">
          <a:xfrm>
            <a:off x="321686" y="762000"/>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8</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150144" y="41127"/>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381000" y="914400"/>
            <a:ext cx="8229600" cy="1508105"/>
          </a:xfrm>
          <a:prstGeom prst="rect">
            <a:avLst/>
          </a:prstGeom>
        </p:spPr>
        <p:txBody>
          <a:bodyPr wrap="square">
            <a:spAutoFit/>
          </a:bodyPr>
          <a:lstStyle/>
          <a:p>
            <a:pPr>
              <a:buNone/>
            </a:pPr>
            <a:endParaRPr lang="en-GB" dirty="0" smtClean="0"/>
          </a:p>
          <a:p>
            <a:pPr algn="just">
              <a:buFontTx/>
              <a:buChar char="-"/>
            </a:pPr>
            <a:endParaRPr lang="en-US" dirty="0" smtClean="0"/>
          </a:p>
          <a:p>
            <a:pPr algn="just">
              <a:buNone/>
            </a:pPr>
            <a:endParaRPr lang="en-US" dirty="0" smtClean="0"/>
          </a:p>
          <a:p>
            <a:pPr>
              <a:buNone/>
            </a:pPr>
            <a:endParaRPr lang="en-US" dirty="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8" name="Rectangle 7"/>
          <p:cNvSpPr/>
          <p:nvPr/>
        </p:nvSpPr>
        <p:spPr>
          <a:xfrm>
            <a:off x="304800" y="1066800"/>
            <a:ext cx="8534400" cy="4942892"/>
          </a:xfrm>
          <a:prstGeom prst="rect">
            <a:avLst/>
          </a:prstGeom>
        </p:spPr>
        <p:txBody>
          <a:bodyPr wrap="square">
            <a:spAutoFit/>
          </a:bodyPr>
          <a:lstStyle/>
          <a:p>
            <a:pPr>
              <a:buNone/>
            </a:pPr>
            <a:r>
              <a:rPr lang="en-US" i="1" dirty="0" smtClean="0"/>
              <a:t>1.3 </a:t>
            </a:r>
            <a:r>
              <a:rPr lang="uk-UA" i="1" dirty="0" smtClean="0"/>
              <a:t>Стратегія закупівлі</a:t>
            </a:r>
            <a:endParaRPr lang="en-US" i="1" dirty="0" smtClean="0"/>
          </a:p>
          <a:p>
            <a:pPr algn="just">
              <a:buNone/>
            </a:pPr>
            <a:r>
              <a:rPr lang="uk-UA" sz="1800" dirty="0" smtClean="0"/>
              <a:t>Мета визначення та відбору відповідної стратегії закупівлі полягає у пошуку найкращого способу отримання рішення/ результату для задоволення потреб кінцевого користувача/</a:t>
            </a:r>
            <a:r>
              <a:rPr lang="uk-UA" sz="1800" dirty="0" err="1" smtClean="0"/>
              <a:t>ів</a:t>
            </a:r>
            <a:r>
              <a:rPr lang="uk-UA" sz="1800" dirty="0" smtClean="0"/>
              <a:t> товарів, робіт та послуг завдяки отриманню найвигіднішої ціни та контрактних умов у рамках конкурсного процесу, що найкращим чином і своєчасно забезпечить надання того, що вимагається.</a:t>
            </a:r>
          </a:p>
          <a:p>
            <a:pPr>
              <a:buNone/>
            </a:pPr>
            <a:r>
              <a:rPr lang="uk-UA" sz="1800" dirty="0" smtClean="0"/>
              <a:t>Стратегія закупівлі власне включає</a:t>
            </a:r>
            <a:r>
              <a:rPr lang="en-US" sz="1800" dirty="0" smtClean="0"/>
              <a:t>:</a:t>
            </a:r>
          </a:p>
          <a:p>
            <a:pPr marL="285750" indent="-285750">
              <a:buFontTx/>
              <a:buChar char="-"/>
            </a:pPr>
            <a:r>
              <a:rPr lang="uk-UA" sz="1800" dirty="0" smtClean="0"/>
              <a:t>Вибір типу домовленості та/або контракту, який підписується;</a:t>
            </a:r>
          </a:p>
          <a:p>
            <a:pPr marL="285750" indent="-285750">
              <a:buFontTx/>
              <a:buChar char="-"/>
            </a:pPr>
            <a:r>
              <a:rPr lang="uk-UA" sz="1800" dirty="0" smtClean="0"/>
              <a:t>Вибір методу закупівлі</a:t>
            </a:r>
          </a:p>
          <a:p>
            <a:pPr marL="285750" indent="-285750">
              <a:buFontTx/>
              <a:buChar char="-"/>
            </a:pPr>
            <a:r>
              <a:rPr lang="uk-UA" sz="1800" dirty="0" smtClean="0"/>
              <a:t>Тип конкурсу, який буде прийнятий для закупівлі необхідних поставок/ послуг/ робіт</a:t>
            </a:r>
            <a:r>
              <a:rPr lang="en-US" sz="1800" dirty="0" smtClean="0"/>
              <a:t>.</a:t>
            </a:r>
            <a:endParaRPr lang="uk-UA" sz="1800" dirty="0"/>
          </a:p>
          <a:p>
            <a:pPr>
              <a:buNone/>
            </a:pPr>
            <a:endParaRPr lang="uk-UA" sz="1800" dirty="0" smtClean="0"/>
          </a:p>
          <a:p>
            <a:pPr algn="just">
              <a:buNone/>
            </a:pPr>
            <a:r>
              <a:rPr lang="uk-UA" sz="1800" dirty="0" smtClean="0"/>
              <a:t>Для вибору стратегії закупівлі спеціаліст з питань закупівлі повинен буде розглянути такі чинники, як процедури закупівлі ЄІБ, фінансові граничні значення, тип закупівлі (товари, послуги або роботи), складність або специфічність вимоги та ринкові умови.</a:t>
            </a:r>
            <a:endParaRPr lang="en-US" sz="180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9</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193800" y="-43511"/>
            <a:ext cx="7086600"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lvl="0" algn="ctr" defTabSz="914400" eaLnBrk="1" hangingPunct="1">
              <a:spcBef>
                <a:spcPct val="0"/>
              </a:spcBef>
              <a:buNone/>
              <a:tabLst/>
            </a:pPr>
            <a:r>
              <a:rPr lang="ru-RU" sz="1700" b="1" dirty="0" err="1">
                <a:solidFill>
                  <a:srgbClr val="002060"/>
                </a:solidFill>
              </a:rPr>
              <a:t>Підтримка</a:t>
            </a:r>
            <a:r>
              <a:rPr lang="ru-RU" sz="1700" b="1" dirty="0">
                <a:solidFill>
                  <a:srgbClr val="002060"/>
                </a:solidFill>
              </a:rPr>
              <a:t> </a:t>
            </a:r>
            <a:r>
              <a:rPr lang="ru-RU" sz="1700" b="1" dirty="0" err="1">
                <a:solidFill>
                  <a:srgbClr val="002060"/>
                </a:solidFill>
              </a:rPr>
              <a:t>Міністерства</a:t>
            </a:r>
            <a:r>
              <a:rPr lang="ru-RU" sz="1700" b="1" dirty="0">
                <a:solidFill>
                  <a:srgbClr val="002060"/>
                </a:solidFill>
              </a:rPr>
              <a:t> </a:t>
            </a:r>
            <a:r>
              <a:rPr lang="ru-RU" sz="1700" b="1" dirty="0" err="1">
                <a:solidFill>
                  <a:srgbClr val="002060"/>
                </a:solidFill>
              </a:rPr>
              <a:t>інфраструктури</a:t>
            </a:r>
            <a:r>
              <a:rPr lang="ru-RU" sz="1700" b="1" dirty="0">
                <a:solidFill>
                  <a:srgbClr val="002060"/>
                </a:solidFill>
              </a:rPr>
              <a:t> </a:t>
            </a:r>
            <a:r>
              <a:rPr lang="ru-RU" sz="1700" b="1" dirty="0" err="1">
                <a:solidFill>
                  <a:srgbClr val="002060"/>
                </a:solidFill>
              </a:rPr>
              <a:t>України</a:t>
            </a:r>
            <a:r>
              <a:rPr lang="ru-RU" sz="1700" b="1" dirty="0">
                <a:solidFill>
                  <a:srgbClr val="002060"/>
                </a:solidFill>
              </a:rPr>
              <a:t> </a:t>
            </a:r>
          </a:p>
          <a:p>
            <a:pPr lvl="0" algn="ctr" defTabSz="914400" eaLnBrk="1" hangingPunct="1">
              <a:spcBef>
                <a:spcPct val="0"/>
              </a:spcBef>
              <a:buNone/>
              <a:tabLst/>
            </a:pPr>
            <a:r>
              <a:rPr lang="ru-RU" sz="1700" b="1" dirty="0">
                <a:solidFill>
                  <a:srgbClr val="002060"/>
                </a:solidFill>
              </a:rPr>
              <a:t>у рамках Проекту </a:t>
            </a:r>
            <a:r>
              <a:rPr lang="ru-RU" sz="1700" b="1" dirty="0" err="1">
                <a:solidFill>
                  <a:srgbClr val="002060"/>
                </a:solidFill>
              </a:rPr>
              <a:t>рамкової</a:t>
            </a:r>
            <a:r>
              <a:rPr lang="ru-RU" sz="1700" b="1" dirty="0">
                <a:solidFill>
                  <a:srgbClr val="002060"/>
                </a:solidFill>
              </a:rPr>
              <a:t> </a:t>
            </a:r>
            <a:r>
              <a:rPr lang="ru-RU" sz="1700" b="1" dirty="0" err="1">
                <a:solidFill>
                  <a:srgbClr val="002060"/>
                </a:solidFill>
              </a:rPr>
              <a:t>кредитної</a:t>
            </a:r>
            <a:r>
              <a:rPr lang="ru-RU" sz="1700" b="1" dirty="0">
                <a:solidFill>
                  <a:srgbClr val="002060"/>
                </a:solidFill>
              </a:rPr>
              <a:t> угоди для </a:t>
            </a:r>
            <a:r>
              <a:rPr lang="ru-RU" sz="1700" b="1" dirty="0" err="1">
                <a:solidFill>
                  <a:srgbClr val="002060"/>
                </a:solidFill>
              </a:rPr>
              <a:t>міського</a:t>
            </a:r>
            <a:r>
              <a:rPr lang="ru-RU" sz="1700" b="1" dirty="0">
                <a:solidFill>
                  <a:srgbClr val="002060"/>
                </a:solidFill>
              </a:rPr>
              <a:t> </a:t>
            </a:r>
            <a:r>
              <a:rPr lang="ru-RU" sz="1700" b="1" dirty="0" err="1">
                <a:solidFill>
                  <a:srgbClr val="002060"/>
                </a:solidFill>
              </a:rPr>
              <a:t>громадського</a:t>
            </a:r>
            <a:r>
              <a:rPr lang="ru-RU" sz="1700" b="1" dirty="0">
                <a:solidFill>
                  <a:srgbClr val="002060"/>
                </a:solidFill>
              </a:rPr>
              <a:t> транспорту </a:t>
            </a:r>
            <a:r>
              <a:rPr lang="ru-RU" sz="1700" b="1" dirty="0" err="1">
                <a:solidFill>
                  <a:srgbClr val="002060"/>
                </a:solidFill>
              </a:rPr>
              <a:t>України</a:t>
            </a:r>
            <a:r>
              <a:rPr lang="ru-RU" sz="1700" b="1" dirty="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None/>
            </a:pPr>
            <a:r>
              <a:rPr lang="uk-UA" altLang="en-US" sz="1200" dirty="0">
                <a:solidFill>
                  <a:schemeClr val="bg1"/>
                </a:solidFill>
              </a:rPr>
              <a:t>Європейський інвестиційний банк</a:t>
            </a:r>
            <a:endParaRPr lang="en-GB" altLang="en-US" sz="1200" dirty="0">
              <a:solidFill>
                <a:schemeClr val="bg1"/>
              </a:solidFill>
            </a:endParaRPr>
          </a:p>
        </p:txBody>
      </p:sp>
      <p:sp>
        <p:nvSpPr>
          <p:cNvPr id="6" name="Rectangle 5"/>
          <p:cNvSpPr/>
          <p:nvPr/>
        </p:nvSpPr>
        <p:spPr>
          <a:xfrm>
            <a:off x="228600" y="762000"/>
            <a:ext cx="8458200" cy="5940088"/>
          </a:xfrm>
          <a:prstGeom prst="rect">
            <a:avLst/>
          </a:prstGeom>
        </p:spPr>
        <p:txBody>
          <a:bodyPr wrap="square">
            <a:spAutoFit/>
          </a:bodyPr>
          <a:lstStyle/>
          <a:p>
            <a:pPr algn="just">
              <a:buNone/>
            </a:pPr>
            <a:r>
              <a:rPr lang="en-GB" i="1" dirty="0"/>
              <a:t>1.4 </a:t>
            </a:r>
            <a:r>
              <a:rPr lang="uk-UA" i="1" dirty="0"/>
              <a:t>План закупівлі</a:t>
            </a:r>
            <a:endParaRPr lang="en-GB" i="1" dirty="0"/>
          </a:p>
          <a:p>
            <a:pPr algn="just">
              <a:buNone/>
            </a:pPr>
            <a:r>
              <a:rPr lang="uk-UA" sz="1800" dirty="0"/>
              <a:t>У рамках ПМГТУ всі процедури закупівлі та контракти, </a:t>
            </a:r>
            <a:r>
              <a:rPr lang="uk-UA" sz="1800" dirty="0" err="1"/>
              <a:t>пов</a:t>
            </a:r>
            <a:r>
              <a:rPr lang="en-US" sz="1800" dirty="0"/>
              <a:t>’</a:t>
            </a:r>
            <a:r>
              <a:rPr lang="uk-UA" sz="1800" dirty="0" err="1"/>
              <a:t>язані</a:t>
            </a:r>
            <a:r>
              <a:rPr lang="uk-UA" sz="1800" dirty="0"/>
              <a:t> з окремими </a:t>
            </a:r>
            <a:r>
              <a:rPr lang="uk-UA" sz="1800" dirty="0" err="1"/>
              <a:t>підпроектами</a:t>
            </a:r>
            <a:r>
              <a:rPr lang="uk-UA" sz="1800" dirty="0"/>
              <a:t>, будуть представлені у плані закупівлі, який готується відповідною ГВП для кожного </a:t>
            </a:r>
            <a:r>
              <a:rPr lang="uk-UA" sz="1800" dirty="0" err="1"/>
              <a:t>підпроекту</a:t>
            </a:r>
            <a:r>
              <a:rPr lang="uk-UA" sz="1800" dirty="0"/>
              <a:t>. ГУПП об</a:t>
            </a:r>
            <a:r>
              <a:rPr lang="en-US" sz="1800" dirty="0"/>
              <a:t>’</a:t>
            </a:r>
            <a:r>
              <a:rPr lang="uk-UA" sz="1800" dirty="0" err="1"/>
              <a:t>єднує</a:t>
            </a:r>
            <a:r>
              <a:rPr lang="uk-UA" sz="1800" dirty="0"/>
              <a:t> всі плани закупівлі в єдиний спільний план закупівлі по </a:t>
            </a:r>
            <a:r>
              <a:rPr lang="uk-UA" sz="1800" dirty="0" err="1"/>
              <a:t>підпроекту</a:t>
            </a:r>
            <a:r>
              <a:rPr lang="uk-UA" sz="1800" dirty="0"/>
              <a:t> і направляє його в ЄІБ для аналізу та погодження. Нижче наведено приклад</a:t>
            </a:r>
            <a:r>
              <a:rPr lang="en-GB" sz="1800" dirty="0"/>
              <a:t>:</a:t>
            </a:r>
            <a:endParaRPr lang="uk-UA" sz="1800" dirty="0"/>
          </a:p>
          <a:p>
            <a:pPr algn="just">
              <a:buNone/>
            </a:pPr>
            <a:endParaRPr lang="en-GB" dirty="0" smtClean="0"/>
          </a:p>
          <a:p>
            <a:pPr algn="just">
              <a:buNone/>
            </a:pPr>
            <a:endParaRPr lang="en-US" dirty="0" smtClean="0"/>
          </a:p>
          <a:p>
            <a:pPr>
              <a:buNone/>
            </a:pPr>
            <a:endParaRPr lang="en-US" dirty="0" smtClean="0"/>
          </a:p>
          <a:p>
            <a:pPr algn="just">
              <a:buNone/>
            </a:pPr>
            <a:endParaRPr lang="en-GB" dirty="0" smtClean="0"/>
          </a:p>
          <a:p>
            <a:pPr algn="just">
              <a:buNone/>
            </a:pPr>
            <a:endParaRPr lang="en-GB" dirty="0" smtClean="0"/>
          </a:p>
          <a:p>
            <a:pPr>
              <a:buNone/>
            </a:pPr>
            <a:endParaRPr lang="en-US" sz="2200" dirty="0" smtClean="0"/>
          </a:p>
          <a:p>
            <a:pPr>
              <a:buNone/>
            </a:pPr>
            <a:endParaRPr lang="en-US" dirty="0" smtClean="0"/>
          </a:p>
          <a:p>
            <a:pPr>
              <a:buNone/>
            </a:pPr>
            <a:endParaRPr lang="en-GB" dirty="0" smtClean="0"/>
          </a:p>
          <a:p>
            <a:pPr algn="just">
              <a:buFontTx/>
              <a:buChar char="-"/>
            </a:pPr>
            <a:endParaRPr lang="en-US" dirty="0" smtClean="0"/>
          </a:p>
          <a:p>
            <a:pPr algn="just">
              <a:buNone/>
            </a:pPr>
            <a:endParaRPr lang="en-US" dirty="0" smtClean="0"/>
          </a:p>
          <a:p>
            <a:pPr>
              <a:buNone/>
            </a:pPr>
            <a:endParaRPr lang="en-US" dirty="0"/>
          </a:p>
        </p:txBody>
      </p:sp>
      <p:sp>
        <p:nvSpPr>
          <p:cNvPr id="7" name="Text Box 2"/>
          <p:cNvSpPr txBox="1">
            <a:spLocks noChangeArrowheads="1"/>
          </p:cNvSpPr>
          <p:nvPr/>
        </p:nvSpPr>
        <p:spPr bwMode="auto">
          <a:xfrm>
            <a:off x="91281" y="812946"/>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pic>
        <p:nvPicPr>
          <p:cNvPr id="2" name="Picture 1"/>
          <p:cNvPicPr>
            <a:picLocks noChangeAspect="1"/>
          </p:cNvPicPr>
          <p:nvPr/>
        </p:nvPicPr>
        <p:blipFill>
          <a:blip r:embed="rId4"/>
          <a:stretch>
            <a:fillRect/>
          </a:stretch>
        </p:blipFill>
        <p:spPr>
          <a:xfrm>
            <a:off x="305964" y="2586573"/>
            <a:ext cx="8303472" cy="3560373"/>
          </a:xfrm>
          <a:prstGeom prst="rect">
            <a:avLst/>
          </a:prstGeom>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3.xml.rels><?xml version="1.0" encoding="UTF-8" standalone="yes"?>
<Relationships xmlns="http://schemas.openxmlformats.org/package/2006/relationships"><Relationship Id="rId1" Type="http://schemas.openxmlformats.org/officeDocument/2006/relationships/image" Target="../media/image1.png"/></Relationships>
</file>

<file path=ppt/theme/_rels/theme4.xml.rels><?xml version="1.0" encoding="UTF-8" standalone="yes"?>
<Relationships xmlns="http://schemas.openxmlformats.org/package/2006/relationships"><Relationship Id="rId1" Type="http://schemas.openxmlformats.org/officeDocument/2006/relationships/image" Target="../media/image1.png"/></Relationships>
</file>

<file path=ppt/theme/_rels/theme5.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Title">
  <a:themeElements>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fontScheme name="Titl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Titl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it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itl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itl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it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it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it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Titl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Title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5F5F5F"/>
        </a:folHlink>
      </a:clrScheme>
      <a:clrMap bg1="lt1" tx1="dk1" bg2="lt2" tx2="dk2" accent1="accent1" accent2="accent2" accent3="accent3" accent4="accent4" accent5="accent5" accent6="accent6" hlink="hlink" folHlink="folHlink"/>
    </a:extraClrScheme>
    <a:extraClrScheme>
      <a:clrScheme name="Title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clrMap bg1="lt1" tx1="dk1" bg2="lt2" tx2="dk2" accent1="accent1" accent2="accent2" accent3="accent3" accent4="accent4" accent5="accent5" accent6="accent6" hlink="hlink" folHlink="folHlink"/>
    </a:extraClrScheme>
    <a:extraClrScheme>
      <a:clrScheme name="Title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EIB PPT Template">
  <a:themeElements>
    <a:clrScheme name="EIB PPT Template 12">
      <a:dk1>
        <a:srgbClr val="000000"/>
      </a:dk1>
      <a:lt1>
        <a:srgbClr val="FFFFFF"/>
      </a:lt1>
      <a:dk2>
        <a:srgbClr val="00529F"/>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IB PPT Templat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EIB PPT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IB PPT Template 2">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IB PPT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IB PPT Template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IB PPT Template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IB PPT Template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EIB PPT Template 7">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EIB PPT Templat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5F5F5F"/>
        </a:folHlink>
      </a:clrScheme>
      <a:clrMap bg1="lt1" tx1="dk1" bg2="lt2" tx2="dk2" accent1="accent1" accent2="accent2" accent3="accent3" accent4="accent4" accent5="accent5" accent6="accent6" hlink="hlink" folHlink="folHlink"/>
    </a:extraClrScheme>
    <a:extraClrScheme>
      <a:clrScheme name="EIB PPT Template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clrMap bg1="lt1" tx1="dk1" bg2="lt2" tx2="dk2" accent1="accent1" accent2="accent2" accent3="accent3" accent4="accent4" accent5="accent5" accent6="accent6" hlink="hlink" folHlink="folHlink"/>
    </a:extraClrScheme>
    <a:extraClrScheme>
      <a:clrScheme name="EIB PPT Template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EIB PPT Template 11">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clrMap bg1="lt1" tx1="dk1" bg2="lt2" tx2="dk2" accent1="accent1" accent2="accent2" accent3="accent3" accent4="accent4" accent5="accent5" accent6="accent6" hlink="hlink" folHlink="folHlink"/>
    </a:extraClrScheme>
    <a:extraClrScheme>
      <a:clrScheme name="EIB PPT Template 12">
        <a:dk1>
          <a:srgbClr val="000000"/>
        </a:dk1>
        <a:lt1>
          <a:srgbClr val="FFFFFF"/>
        </a:lt1>
        <a:dk2>
          <a:srgbClr val="00529F"/>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Title">
  <a:themeElements>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fontScheme name="Titl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Titl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it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itl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itl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it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it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it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Titl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Title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5F5F5F"/>
        </a:folHlink>
      </a:clrScheme>
      <a:clrMap bg1="lt1" tx1="dk1" bg2="lt2" tx2="dk2" accent1="accent1" accent2="accent2" accent3="accent3" accent4="accent4" accent5="accent5" accent6="accent6" hlink="hlink" folHlink="folHlink"/>
    </a:extraClrScheme>
    <a:extraClrScheme>
      <a:clrScheme name="Title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clrMap bg1="lt1" tx1="dk1" bg2="lt2" tx2="dk2" accent1="accent1" accent2="accent2" accent3="accent3" accent4="accent4" accent5="accent5" accent6="accent6" hlink="hlink" folHlink="folHlink"/>
    </a:extraClrScheme>
    <a:extraClrScheme>
      <a:clrScheme name="Title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Title">
  <a:themeElements>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fontScheme name="Titl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Titl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it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itl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itl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it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it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it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Titl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Title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5F5F5F"/>
        </a:folHlink>
      </a:clrScheme>
      <a:clrMap bg1="lt1" tx1="dk1" bg2="lt2" tx2="dk2" accent1="accent1" accent2="accent2" accent3="accent3" accent4="accent4" accent5="accent5" accent6="accent6" hlink="hlink" folHlink="folHlink"/>
    </a:extraClrScheme>
    <a:extraClrScheme>
      <a:clrScheme name="Title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clrMap bg1="lt1" tx1="dk1" bg2="lt2" tx2="dk2" accent1="accent1" accent2="accent2" accent3="accent3" accent4="accent4" accent5="accent5" accent6="accent6" hlink="hlink" folHlink="folHlink"/>
    </a:extraClrScheme>
    <a:extraClrScheme>
      <a:clrScheme name="Title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Inside">
  <a:themeElements>
    <a:clrScheme name="EIB PPT Templat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fontScheme name="EIB PPT Templat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4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4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EIB PPT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IB PPT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IB PPT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IB PPT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IB PPT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IB PPT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IB PPT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EIB PPT Templat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EIB PPT Template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5F5F5F"/>
        </a:folHlink>
      </a:clrScheme>
      <a:clrMap bg1="lt1" tx1="dk1" bg2="lt2" tx2="dk2" accent1="accent1" accent2="accent2" accent3="accent3" accent4="accent4" accent5="accent5" accent6="accent6" hlink="hlink" folHlink="folHlink"/>
    </a:extraClrScheme>
    <a:extraClrScheme>
      <a:clrScheme name="EIB PPT Template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clrMap bg1="lt1" tx1="dk1" bg2="lt2" tx2="dk2" accent1="accent1" accent2="accent2" accent3="accent3" accent4="accent4" accent5="accent5" accent6="accent6" hlink="hlink" folHlink="folHlink"/>
    </a:extraClrScheme>
    <a:extraClrScheme>
      <a:clrScheme name="EIB PPT Template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EIB PPT Templat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2012_press_presentation_merged</Template>
  <TotalTime>17481</TotalTime>
  <Words>3751</Words>
  <Application>Microsoft Office PowerPoint</Application>
  <PresentationFormat>On-screen Show (4:3)</PresentationFormat>
  <Paragraphs>927</Paragraphs>
  <Slides>41</Slides>
  <Notes>38</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41</vt:i4>
      </vt:variant>
    </vt:vector>
  </HeadingPairs>
  <TitlesOfParts>
    <vt:vector size="52" baseType="lpstr">
      <vt:lpstr>宋体</vt:lpstr>
      <vt:lpstr>Arial</vt:lpstr>
      <vt:lpstr>Calibri</vt:lpstr>
      <vt:lpstr>Tahoma</vt:lpstr>
      <vt:lpstr>Times New Roman</vt:lpstr>
      <vt:lpstr>Wingdings</vt:lpstr>
      <vt:lpstr>Title</vt:lpstr>
      <vt:lpstr>EIB PPT Template</vt:lpstr>
      <vt:lpstr>1_Title</vt:lpstr>
      <vt:lpstr>2_Title</vt:lpstr>
      <vt:lpstr>2_Inside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BEI | EIB</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CLIFFOR</dc:creator>
  <cp:lastModifiedBy>edith ganysh</cp:lastModifiedBy>
  <cp:revision>1818</cp:revision>
  <cp:lastPrinted>2013-12-13T08:04:48Z</cp:lastPrinted>
  <dcterms:created xsi:type="dcterms:W3CDTF">2011-09-24T06:40:51Z</dcterms:created>
  <dcterms:modified xsi:type="dcterms:W3CDTF">2017-01-07T12:14:28Z</dcterms:modified>
</cp:coreProperties>
</file>