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47"/>
  </p:notesMasterIdLst>
  <p:handoutMasterIdLst>
    <p:handoutMasterId r:id="rId48"/>
  </p:handoutMasterIdLst>
  <p:sldIdLst>
    <p:sldId id="400" r:id="rId6"/>
    <p:sldId id="611" r:id="rId7"/>
    <p:sldId id="620" r:id="rId8"/>
    <p:sldId id="656" r:id="rId9"/>
    <p:sldId id="621" r:id="rId10"/>
    <p:sldId id="641" r:id="rId11"/>
    <p:sldId id="657" r:id="rId12"/>
    <p:sldId id="642" r:id="rId13"/>
    <p:sldId id="658" r:id="rId14"/>
    <p:sldId id="643" r:id="rId15"/>
    <p:sldId id="677" r:id="rId16"/>
    <p:sldId id="644" r:id="rId17"/>
    <p:sldId id="645" r:id="rId18"/>
    <p:sldId id="646" r:id="rId19"/>
    <p:sldId id="647" r:id="rId20"/>
    <p:sldId id="648" r:id="rId21"/>
    <p:sldId id="659" r:id="rId22"/>
    <p:sldId id="661" r:id="rId23"/>
    <p:sldId id="649" r:id="rId24"/>
    <p:sldId id="666" r:id="rId25"/>
    <p:sldId id="667" r:id="rId26"/>
    <p:sldId id="650" r:id="rId27"/>
    <p:sldId id="651" r:id="rId28"/>
    <p:sldId id="662" r:id="rId29"/>
    <p:sldId id="663" r:id="rId30"/>
    <p:sldId id="664" r:id="rId31"/>
    <p:sldId id="665" r:id="rId32"/>
    <p:sldId id="652" r:id="rId33"/>
    <p:sldId id="653" r:id="rId34"/>
    <p:sldId id="673" r:id="rId35"/>
    <p:sldId id="654" r:id="rId36"/>
    <p:sldId id="668" r:id="rId37"/>
    <p:sldId id="672" r:id="rId38"/>
    <p:sldId id="669" r:id="rId39"/>
    <p:sldId id="670" r:id="rId40"/>
    <p:sldId id="671" r:id="rId41"/>
    <p:sldId id="674" r:id="rId42"/>
    <p:sldId id="675" r:id="rId43"/>
    <p:sldId id="676" r:id="rId44"/>
    <p:sldId id="619" r:id="rId45"/>
    <p:sldId id="640" r:id="rId46"/>
  </p:sldIdLst>
  <p:sldSz cx="9144000" cy="6858000" type="screen4x3"/>
  <p:notesSz cx="6797675" cy="9928225"/>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15CA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463" autoAdjust="0"/>
    <p:restoredTop sz="90231" autoAdjust="0"/>
  </p:normalViewPr>
  <p:slideViewPr>
    <p:cSldViewPr>
      <p:cViewPr>
        <p:scale>
          <a:sx n="90" d="100"/>
          <a:sy n="90" d="100"/>
        </p:scale>
        <p:origin x="-930"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3126"/>
        <p:guide pos="2142"/>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431338"/>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52863" y="9431338"/>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19-Dec-16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19-Dec-16</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19-Dec-16</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19-Dec-16</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19-Dec-16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19-Dec-16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19-Dec-16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19-Dec-16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19-Dec-16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19-Dec-16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19-Dec-16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19-Dec-16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19-Dec-16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19-Dec-16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19-Dec-16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19/12/2016</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19/12/2016</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19/12/2016</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19-Dec-16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19-Dec-16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19-Dec-16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19-Dec-16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19-Dec-16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19-Dec-16</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19-Dec-16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19-Dec-16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19/12/2016</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533400" y="2133600"/>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609600" y="2057400"/>
            <a:ext cx="8305800" cy="3637919"/>
          </a:xfrm>
          <a:prstGeom prst="rect">
            <a:avLst/>
          </a:prstGeom>
        </p:spPr>
        <p:txBody>
          <a:bodyPr wrap="square">
            <a:spAutoFit/>
          </a:bodyPr>
          <a:lstStyle/>
          <a:p>
            <a:pPr algn="ctr">
              <a:buNone/>
            </a:pPr>
            <a:r>
              <a:rPr lang="en-US" dirty="0" smtClean="0"/>
              <a:t>“</a:t>
            </a:r>
            <a:r>
              <a:rPr lang="en-US" sz="2400" dirty="0" smtClean="0"/>
              <a:t>Support to the Ministry of Infrastructure for the Ukraine Urban Public Transport Framework Loan Project”</a:t>
            </a:r>
          </a:p>
          <a:p>
            <a:pPr algn="ctr">
              <a:buNone/>
            </a:pPr>
            <a:endParaRPr lang="en-US" sz="2400" dirty="0" smtClean="0"/>
          </a:p>
          <a:p>
            <a:pPr algn="ctr">
              <a:buNone/>
            </a:pPr>
            <a:endParaRPr lang="en-US" sz="2400" dirty="0" smtClean="0"/>
          </a:p>
          <a:p>
            <a:pPr algn="ctr">
              <a:buNone/>
            </a:pPr>
            <a:r>
              <a:rPr lang="en-US" sz="3600" b="1" dirty="0" smtClean="0"/>
              <a:t>Kick-off meeting</a:t>
            </a:r>
          </a:p>
          <a:p>
            <a:pPr algn="ctr">
              <a:buNone/>
            </a:pPr>
            <a:r>
              <a:rPr lang="en-US" sz="2400" b="1" dirty="0" smtClean="0"/>
              <a:t>The (sub) Projects Implementation Units (PIU)</a:t>
            </a:r>
          </a:p>
          <a:p>
            <a:pPr algn="ctr">
              <a:buNone/>
            </a:pPr>
            <a:endParaRPr lang="en-US" sz="2400" b="1" dirty="0" smtClean="0"/>
          </a:p>
          <a:p>
            <a:pPr algn="ctr">
              <a:buNone/>
            </a:pPr>
            <a:r>
              <a:rPr lang="en-US" dirty="0" smtClean="0"/>
              <a:t>Kiev, 13</a:t>
            </a:r>
            <a:r>
              <a:rPr lang="en-US" baseline="30000" dirty="0" smtClean="0"/>
              <a:t>th</a:t>
            </a:r>
            <a:r>
              <a:rPr lang="en-US" dirty="0" smtClean="0"/>
              <a:t> December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10</a:t>
            </a:fld>
            <a:endParaRPr lang="en-US" altLang="en-US" sz="1000" smtClean="0">
              <a:solidFill>
                <a:srgbClr val="FFFFFF"/>
              </a:solidFill>
            </a:endParaRPr>
          </a:p>
        </p:txBody>
      </p:sp>
      <p:sp>
        <p:nvSpPr>
          <p:cNvPr id="23555" name="Text Box 4"/>
          <p:cNvSpPr txBox="1">
            <a:spLocks noChangeArrowheads="1"/>
          </p:cNvSpPr>
          <p:nvPr/>
        </p:nvSpPr>
        <p:spPr bwMode="auto">
          <a:xfrm>
            <a:off x="395288" y="9906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4210383"/>
          </a:xfrm>
          <a:prstGeom prst="rect">
            <a:avLst/>
          </a:prstGeom>
        </p:spPr>
        <p:txBody>
          <a:bodyPr wrap="square">
            <a:spAutoFit/>
          </a:bodyPr>
          <a:lstStyle/>
          <a:p>
            <a:pPr>
              <a:buNone/>
            </a:pPr>
            <a:r>
              <a:rPr lang="en-GB" sz="1800" b="1" dirty="0" smtClean="0"/>
              <a:t>2 Implementation of sub projects</a:t>
            </a:r>
          </a:p>
          <a:p>
            <a:pPr algn="just">
              <a:buNone/>
            </a:pPr>
            <a:r>
              <a:rPr lang="en-GB" sz="1800" i="1" dirty="0" smtClean="0"/>
              <a:t>2.1 </a:t>
            </a:r>
            <a:r>
              <a:rPr lang="en-US" sz="1800" i="1" dirty="0" smtClean="0"/>
              <a:t>Thresholds for International and National bidding</a:t>
            </a:r>
          </a:p>
          <a:p>
            <a:pPr algn="just">
              <a:buNone/>
            </a:pPr>
            <a:r>
              <a:rPr lang="en-GB" sz="1800" dirty="0" smtClean="0"/>
              <a:t>A distinction is made between National Competitive Bidding (NCB) and International Competitive Bidding (ICB). Application of NCB or ICB procurement procedures depends on the type of contract (service, works, and supply) as well as on the value of contract. The thresholds for </a:t>
            </a:r>
            <a:r>
              <a:rPr lang="en-GB" sz="1800" b="1" dirty="0" smtClean="0"/>
              <a:t>ICB procurement </a:t>
            </a:r>
            <a:r>
              <a:rPr lang="en-GB" sz="1800" dirty="0" smtClean="0"/>
              <a:t>under UPTP are indicated in the table below.</a:t>
            </a:r>
          </a:p>
          <a:p>
            <a:pPr algn="just">
              <a:buNone/>
            </a:pPr>
            <a:endParaRPr lang="en-GB" sz="1800" dirty="0" smtClean="0"/>
          </a:p>
          <a:p>
            <a:pPr algn="just">
              <a:buNone/>
            </a:pPr>
            <a:endParaRPr lang="en-GB" sz="1800" dirty="0" smtClean="0"/>
          </a:p>
          <a:p>
            <a:pPr algn="just">
              <a:buNone/>
            </a:pPr>
            <a:endParaRPr lang="en-GB" sz="1800" dirty="0" smtClean="0"/>
          </a:p>
          <a:p>
            <a:pPr algn="just">
              <a:buNone/>
            </a:pPr>
            <a:endParaRPr lang="en-US" sz="1800"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1026" name="Picture 2"/>
          <p:cNvPicPr>
            <a:picLocks noChangeAspect="1" noChangeArrowheads="1"/>
          </p:cNvPicPr>
          <p:nvPr/>
        </p:nvPicPr>
        <p:blipFill>
          <a:blip r:embed="rId4"/>
          <a:srcRect/>
          <a:stretch>
            <a:fillRect/>
          </a:stretch>
        </p:blipFill>
        <p:spPr bwMode="auto">
          <a:xfrm>
            <a:off x="304800" y="3200400"/>
            <a:ext cx="8458200" cy="2757488"/>
          </a:xfrm>
          <a:prstGeom prst="rect">
            <a:avLst/>
          </a:prstGeom>
          <a:noFill/>
          <a:ln w="9525">
            <a:solidFill>
              <a:schemeClr val="accent6">
                <a:lumMod val="50000"/>
              </a:schemeClr>
            </a:solid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11</a:t>
            </a:fld>
            <a:endParaRPr lang="en-US" altLang="en-US" sz="1000" smtClean="0">
              <a:solidFill>
                <a:srgbClr val="FFFFFF"/>
              </a:solidFill>
            </a:endParaRPr>
          </a:p>
        </p:txBody>
      </p:sp>
      <p:sp>
        <p:nvSpPr>
          <p:cNvPr id="23555" name="Text Box 4"/>
          <p:cNvSpPr txBox="1">
            <a:spLocks noChangeArrowheads="1"/>
          </p:cNvSpPr>
          <p:nvPr/>
        </p:nvSpPr>
        <p:spPr bwMode="auto">
          <a:xfrm>
            <a:off x="395288" y="9906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1366528"/>
          </a:xfrm>
          <a:prstGeom prst="rect">
            <a:avLst/>
          </a:prstGeom>
        </p:spPr>
        <p:txBody>
          <a:bodyPr wrap="square">
            <a:spAutoFit/>
          </a:bodyPr>
          <a:lstStyle/>
          <a:p>
            <a:pPr>
              <a:buNone/>
            </a:pPr>
            <a:r>
              <a:rPr lang="en-GB" sz="1800" b="1" dirty="0" smtClean="0"/>
              <a:t>2 Implementation of sub projects</a:t>
            </a:r>
          </a:p>
          <a:p>
            <a:pPr algn="just">
              <a:buNone/>
            </a:pPr>
            <a:r>
              <a:rPr lang="en-GB" sz="1800" i="1" dirty="0" smtClean="0"/>
              <a:t>2.1 </a:t>
            </a:r>
            <a:r>
              <a:rPr lang="en-US" sz="1800" i="1" dirty="0" smtClean="0"/>
              <a:t>Thresholds for International and National bidding</a:t>
            </a:r>
          </a:p>
          <a:p>
            <a:pPr algn="just">
              <a:buNone/>
            </a:pPr>
            <a:endParaRPr lang="en-US" sz="1800" i="1" dirty="0" smtClean="0"/>
          </a:p>
          <a:p>
            <a:pPr algn="just">
              <a:buNone/>
            </a:pPr>
            <a:r>
              <a:rPr lang="en-US" sz="1800" i="1" dirty="0" smtClean="0"/>
              <a:t>Thresholds for Technical Assistance </a:t>
            </a:r>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2050" name="Picture 2"/>
          <p:cNvPicPr>
            <a:picLocks noChangeAspect="1" noChangeArrowheads="1"/>
          </p:cNvPicPr>
          <p:nvPr/>
        </p:nvPicPr>
        <p:blipFill>
          <a:blip r:embed="rId4"/>
          <a:srcRect/>
          <a:stretch>
            <a:fillRect/>
          </a:stretch>
        </p:blipFill>
        <p:spPr bwMode="auto">
          <a:xfrm>
            <a:off x="533400" y="2462213"/>
            <a:ext cx="7924799" cy="19335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5324535"/>
          </a:xfrm>
          <a:prstGeom prst="rect">
            <a:avLst/>
          </a:prstGeom>
        </p:spPr>
        <p:txBody>
          <a:bodyPr wrap="square">
            <a:spAutoFit/>
          </a:bodyPr>
          <a:lstStyle/>
          <a:p>
            <a:pPr>
              <a:buNone/>
            </a:pPr>
            <a:r>
              <a:rPr lang="en-GB" b="1" dirty="0" smtClean="0"/>
              <a:t>2 Implementation of sub-projects</a:t>
            </a:r>
          </a:p>
          <a:p>
            <a:pPr>
              <a:buNone/>
            </a:pPr>
            <a:r>
              <a:rPr lang="en-GB" b="1" i="1" dirty="0" smtClean="0"/>
              <a:t>2.2 </a:t>
            </a:r>
            <a:r>
              <a:rPr lang="en-US" i="1" dirty="0" smtClean="0"/>
              <a:t>PMSU and EIB supervision during the tendering process</a:t>
            </a:r>
          </a:p>
          <a:p>
            <a:pPr>
              <a:buNone/>
            </a:pPr>
            <a:r>
              <a:rPr lang="en-US" dirty="0" smtClean="0"/>
              <a:t>All procurement under UPTP shall be carried out in compliance with the </a:t>
            </a:r>
            <a:r>
              <a:rPr lang="en-US" b="1" dirty="0" smtClean="0"/>
              <a:t>EIB Guide to Procurement </a:t>
            </a:r>
            <a:r>
              <a:rPr lang="en-US" dirty="0" smtClean="0"/>
              <a:t>for projects financed by the EIB.</a:t>
            </a:r>
            <a:r>
              <a:rPr lang="en-US" i="1" dirty="0" smtClean="0"/>
              <a:t> </a:t>
            </a:r>
          </a:p>
          <a:p>
            <a:pPr algn="just">
              <a:buNone/>
            </a:pPr>
            <a:r>
              <a:rPr lang="en-US" dirty="0" smtClean="0"/>
              <a:t>The procurement procedure is confidential. Confidentiality enables the PIU to prevent any inadmissible interference. The PIU and Evaluation Committee can therefore not share any information on the evaluation of bids nor make any award recommendation to the bidders or to any other persons who are not officially involved in the procurement procedure. In the case of </a:t>
            </a:r>
            <a:r>
              <a:rPr lang="en-US" b="1" dirty="0" smtClean="0"/>
              <a:t>breach of confidentiality</a:t>
            </a:r>
            <a:r>
              <a:rPr lang="en-US" dirty="0" smtClean="0"/>
              <a:t>, the PMSU or EIB/IFIs may demand cancellation of the tender procedure.</a:t>
            </a:r>
          </a:p>
          <a:p>
            <a:pPr algn="just">
              <a:buNone/>
            </a:pPr>
            <a:r>
              <a:rPr lang="en-US" dirty="0" smtClean="0"/>
              <a:t>Any attempt by a bidder to influence the process in any way (whether by initiating contact with members of the Evaluation Committee or otherwise) will result in the </a:t>
            </a:r>
            <a:r>
              <a:rPr lang="en-US" b="1" dirty="0" smtClean="0"/>
              <a:t>immediate exclusion </a:t>
            </a:r>
            <a:r>
              <a:rPr lang="en-US" dirty="0" smtClean="0"/>
              <a:t>of the tender from further consideration.</a:t>
            </a:r>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0"/>
            <a:ext cx="8610600" cy="6309420"/>
          </a:xfrm>
          <a:prstGeom prst="rect">
            <a:avLst/>
          </a:prstGeom>
        </p:spPr>
        <p:txBody>
          <a:bodyPr wrap="square">
            <a:spAutoFit/>
          </a:bodyPr>
          <a:lstStyle/>
          <a:p>
            <a:pPr>
              <a:buNone/>
            </a:pPr>
            <a:r>
              <a:rPr lang="en-GB" b="1" dirty="0" smtClean="0"/>
              <a:t>2 Implementation of sub-projects</a:t>
            </a:r>
          </a:p>
          <a:p>
            <a:pPr>
              <a:buNone/>
            </a:pPr>
            <a:r>
              <a:rPr lang="en-GB" b="1" i="1" dirty="0" smtClean="0"/>
              <a:t>2.2 </a:t>
            </a:r>
            <a:r>
              <a:rPr lang="en-US" i="1" dirty="0" smtClean="0"/>
              <a:t>PMSU and EIB supervision during the tendering process </a:t>
            </a:r>
          </a:p>
          <a:p>
            <a:pPr algn="just">
              <a:buFont typeface="Wingdings" pitchFamily="2" charset="2"/>
              <a:buChar char="§"/>
            </a:pPr>
            <a:r>
              <a:rPr lang="en-GB" sz="1800" dirty="0" smtClean="0"/>
              <a:t>Bids that are not rejected are evaluated by an Evaluation Committee, nominated by the Employer (Final Beneficiary, Transport company)  and reviewed by the PMSU. In case of disagreement the issue shall be brought to the EIB who has the right to object.</a:t>
            </a:r>
          </a:p>
          <a:p>
            <a:pPr algn="just">
              <a:buFont typeface="Wingdings" pitchFamily="2" charset="2"/>
              <a:buChar char="§"/>
            </a:pPr>
            <a:r>
              <a:rPr lang="en-GB" sz="1800" dirty="0" smtClean="0"/>
              <a:t>The PMSU and/or the EIB may nominate an observer to follow the evaluation. Each Final Beneficiary and its PIU shall then permit independent observers to visit its premises during all stages of tendering; and grant the right of the Bank in connection with the tendering of each Sub-Project:</a:t>
            </a:r>
            <a:endParaRPr lang="en-US" sz="1800" dirty="0" smtClean="0"/>
          </a:p>
          <a:p>
            <a:pPr algn="just">
              <a:buNone/>
            </a:pPr>
            <a:r>
              <a:rPr lang="en-GB" sz="1800" b="1" dirty="0" smtClean="0"/>
              <a:t>- </a:t>
            </a:r>
            <a:r>
              <a:rPr lang="en-GB" sz="1800" dirty="0" smtClean="0"/>
              <a:t>to review the evaluation reports prior to their approval by the relevant evaluation committees; and</a:t>
            </a:r>
            <a:endParaRPr lang="en-US" sz="1800" i="1" dirty="0" smtClean="0"/>
          </a:p>
          <a:p>
            <a:pPr algn="just">
              <a:buNone/>
            </a:pPr>
            <a:r>
              <a:rPr lang="en-GB" sz="1800" dirty="0" smtClean="0"/>
              <a:t>- to prescribe the venue of the tender evaluations and the manner of the receipt and storage of the bids; </a:t>
            </a:r>
            <a:endParaRPr lang="en-US" sz="1800" i="1" dirty="0" smtClean="0"/>
          </a:p>
          <a:p>
            <a:pPr algn="just">
              <a:buFont typeface="Wingdings" pitchFamily="2" charset="2"/>
              <a:buChar char="§"/>
            </a:pPr>
            <a:r>
              <a:rPr lang="en-GB" sz="1800" dirty="0" smtClean="0"/>
              <a:t>EIB reserves the right to review the bids of all bidders or of specific bidders as well as all other documents in connection with the procurement process and awarded up to two years after completion of the project.</a:t>
            </a:r>
            <a:endParaRPr lang="en-US" sz="1800"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1524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04800" y="914401"/>
            <a:ext cx="8534400" cy="2289858"/>
          </a:xfrm>
          <a:prstGeom prst="rect">
            <a:avLst/>
          </a:prstGeom>
        </p:spPr>
        <p:txBody>
          <a:bodyPr wrap="square">
            <a:spAutoFit/>
          </a:bodyPr>
          <a:lstStyle/>
          <a:p>
            <a:pPr>
              <a:buNone/>
            </a:pPr>
            <a:r>
              <a:rPr lang="en-GB" sz="1800" b="1" dirty="0" smtClean="0"/>
              <a:t>2 Implementation of sub-projects</a:t>
            </a:r>
          </a:p>
          <a:p>
            <a:pPr>
              <a:buNone/>
            </a:pPr>
            <a:r>
              <a:rPr lang="en-GB" sz="1800" b="1" i="1" dirty="0" smtClean="0"/>
              <a:t>2.2 </a:t>
            </a:r>
            <a:r>
              <a:rPr lang="en-US" sz="1800" i="1" dirty="0" smtClean="0"/>
              <a:t>PMSU and EIB supervision during the tendering process (continued)</a:t>
            </a:r>
          </a:p>
          <a:p>
            <a:pPr>
              <a:buFont typeface="Wingdings" pitchFamily="2" charset="2"/>
              <a:buChar char="§"/>
            </a:pPr>
            <a:r>
              <a:rPr lang="en-GB" sz="1800" dirty="0" smtClean="0"/>
              <a:t>The Evaluation Reports and award recommendation shall be submitted to the PMSU. For the larger sub-projects, reports shall be submitted to EIB in time to permit a review and reply to the promoter (City Council or City transport company</a:t>
            </a:r>
            <a:r>
              <a:rPr lang="en-GB" sz="1800" dirty="0" smtClean="0"/>
              <a:t>).</a:t>
            </a:r>
          </a:p>
          <a:p>
            <a:pPr>
              <a:buFont typeface="Wingdings" pitchFamily="2" charset="2"/>
              <a:buChar char="§"/>
            </a:pPr>
            <a:endParaRPr lang="en-GB" sz="1800" dirty="0" smtClean="0"/>
          </a:p>
          <a:p>
            <a:pPr>
              <a:buFont typeface="Wingdings" pitchFamily="2" charset="2"/>
              <a:buChar char="§"/>
            </a:pPr>
            <a:endParaRPr lang="en-GB" b="1" dirty="0" smtClean="0"/>
          </a:p>
        </p:txBody>
      </p:sp>
      <p:sp>
        <p:nvSpPr>
          <p:cNvPr id="7" name="Text Box 2"/>
          <p:cNvSpPr txBox="1">
            <a:spLocks noChangeArrowheads="1"/>
          </p:cNvSpPr>
          <p:nvPr/>
        </p:nvSpPr>
        <p:spPr bwMode="auto">
          <a:xfrm>
            <a:off x="152400" y="838200"/>
            <a:ext cx="8732837" cy="5638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1026" name="Picture 2"/>
          <p:cNvPicPr>
            <a:picLocks noChangeAspect="1" noChangeArrowheads="1"/>
          </p:cNvPicPr>
          <p:nvPr/>
        </p:nvPicPr>
        <p:blipFill>
          <a:blip r:embed="rId4"/>
          <a:srcRect/>
          <a:stretch>
            <a:fillRect/>
          </a:stretch>
        </p:blipFill>
        <p:spPr bwMode="auto">
          <a:xfrm>
            <a:off x="228600" y="2514600"/>
            <a:ext cx="8610600" cy="3886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431435"/>
          </a:xfrm>
          <a:prstGeom prst="rect">
            <a:avLst/>
          </a:prstGeom>
        </p:spPr>
        <p:txBody>
          <a:bodyPr wrap="square">
            <a:spAutoFit/>
          </a:bodyPr>
          <a:lstStyle/>
          <a:p>
            <a:pPr>
              <a:buNone/>
            </a:pPr>
            <a:r>
              <a:rPr lang="en-GB" sz="1800" b="1" dirty="0" smtClean="0"/>
              <a:t>2 Implementation of sub-projects</a:t>
            </a:r>
          </a:p>
          <a:p>
            <a:pPr>
              <a:buNone/>
            </a:pPr>
            <a:r>
              <a:rPr lang="en-GB" sz="1800" b="1" i="1" dirty="0" smtClean="0"/>
              <a:t>2.2 </a:t>
            </a:r>
            <a:r>
              <a:rPr lang="en-US" sz="1800" i="1" dirty="0" smtClean="0"/>
              <a:t>PMSU and EIB supervision during the tendering process (continued) </a:t>
            </a:r>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2050" name="Picture 2"/>
          <p:cNvPicPr>
            <a:picLocks noChangeAspect="1" noChangeArrowheads="1"/>
          </p:cNvPicPr>
          <p:nvPr/>
        </p:nvPicPr>
        <p:blipFill>
          <a:blip r:embed="rId4"/>
          <a:srcRect/>
          <a:stretch>
            <a:fillRect/>
          </a:stretch>
        </p:blipFill>
        <p:spPr bwMode="auto">
          <a:xfrm>
            <a:off x="228600" y="1752600"/>
            <a:ext cx="8610600" cy="4572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6961906"/>
          </a:xfrm>
          <a:prstGeom prst="rect">
            <a:avLst/>
          </a:prstGeom>
        </p:spPr>
        <p:txBody>
          <a:bodyPr wrap="square">
            <a:spAutoFit/>
          </a:bodyPr>
          <a:lstStyle/>
          <a:p>
            <a:pPr>
              <a:buNone/>
            </a:pPr>
            <a:r>
              <a:rPr lang="en-US" sz="1800" b="1" dirty="0" smtClean="0"/>
              <a:t>2.3 Reporting and monitoring requirements – form and timing</a:t>
            </a:r>
          </a:p>
          <a:p>
            <a:pPr>
              <a:buNone/>
            </a:pPr>
            <a:r>
              <a:rPr lang="en-GB" sz="1800" i="1" dirty="0" smtClean="0"/>
              <a:t>2.3.1 UPTP Reporting </a:t>
            </a:r>
          </a:p>
          <a:p>
            <a:pPr algn="just"/>
            <a:r>
              <a:rPr lang="en-GB" sz="1800" b="1" dirty="0" smtClean="0"/>
              <a:t>UPTP progress reports </a:t>
            </a:r>
            <a:r>
              <a:rPr lang="en-GB" sz="1800" dirty="0" smtClean="0"/>
              <a:t>are to be submitted semi annually, with the first report to be submitted 6 months from the signature of the finance contract. These progress reports should content the following:</a:t>
            </a:r>
            <a:endParaRPr lang="en-US" sz="1800" dirty="0" smtClean="0"/>
          </a:p>
          <a:p>
            <a:pPr algn="just"/>
            <a:r>
              <a:rPr lang="en-GB" sz="1800" dirty="0" smtClean="0"/>
              <a:t>A brief update on the allocation process, explaining the reasons for significant changes vs. initial scope;</a:t>
            </a:r>
            <a:endParaRPr lang="en-US" sz="1800" dirty="0" smtClean="0"/>
          </a:p>
          <a:p>
            <a:pPr algn="just"/>
            <a:r>
              <a:rPr lang="en-GB" sz="1800" dirty="0" smtClean="0"/>
              <a:t>A brief update on the effectiveness of technical assistance and identification of further technical assistance requirements;</a:t>
            </a:r>
            <a:endParaRPr lang="en-US" sz="1800" dirty="0" smtClean="0"/>
          </a:p>
          <a:p>
            <a:pPr algn="just"/>
            <a:r>
              <a:rPr lang="en-GB" sz="1800" dirty="0" smtClean="0"/>
              <a:t>Update on the date of completion of each of the main sub-projects, explaining reasons for any possible delay;</a:t>
            </a:r>
            <a:endParaRPr lang="en-US" sz="1800" dirty="0" smtClean="0"/>
          </a:p>
          <a:p>
            <a:pPr algn="just"/>
            <a:r>
              <a:rPr lang="en-GB" sz="1800" dirty="0" smtClean="0"/>
              <a:t>Update on the costs of the sub-projects, explaining reasons for any possible cost variations vs. initial budgeted cost;</a:t>
            </a:r>
            <a:endParaRPr lang="en-US" sz="1800" dirty="0" smtClean="0"/>
          </a:p>
          <a:p>
            <a:pPr algn="just"/>
            <a:r>
              <a:rPr lang="en-GB" sz="1800" dirty="0" smtClean="0"/>
              <a:t>A description of any major issue with social or environmental impacts;</a:t>
            </a:r>
            <a:endParaRPr lang="en-US" sz="1800" dirty="0" smtClean="0"/>
          </a:p>
          <a:p>
            <a:pPr algn="just"/>
            <a:r>
              <a:rPr lang="en-GB" sz="1800" dirty="0" smtClean="0"/>
              <a:t>Update on procurement procedures;</a:t>
            </a:r>
            <a:endParaRPr lang="en-US" sz="1800" dirty="0" smtClean="0"/>
          </a:p>
          <a:p>
            <a:pPr algn="just"/>
            <a:r>
              <a:rPr lang="en-GB" sz="1800" dirty="0" smtClean="0"/>
              <a:t>Comment on any significant issues or risks that may affect the Project and sub-projects’ operation, including any on-going or forecast legal action;. </a:t>
            </a:r>
            <a:endParaRPr lang="en-US" sz="1800" dirty="0" smtClean="0"/>
          </a:p>
          <a:p>
            <a:pPr>
              <a:buNone/>
            </a:pPr>
            <a:endParaRPr lang="fr-FR" sz="1800" b="1" i="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0"/>
            <a:ext cx="8534400" cy="6851106"/>
          </a:xfrm>
          <a:prstGeom prst="rect">
            <a:avLst/>
          </a:prstGeom>
        </p:spPr>
        <p:txBody>
          <a:bodyPr wrap="square">
            <a:spAutoFit/>
          </a:bodyPr>
          <a:lstStyle/>
          <a:p>
            <a:pPr>
              <a:buNone/>
            </a:pPr>
            <a:r>
              <a:rPr lang="en-US" sz="1800" b="1" dirty="0" smtClean="0"/>
              <a:t>2.3 Reporting and monitoring requirements – form and timing</a:t>
            </a:r>
          </a:p>
          <a:p>
            <a:pPr>
              <a:buNone/>
            </a:pPr>
            <a:r>
              <a:rPr lang="en-GB" sz="1800" i="1" dirty="0" smtClean="0"/>
              <a:t>2.3.2 UPTP Monitoring  (continued)</a:t>
            </a:r>
          </a:p>
          <a:p>
            <a:pPr algn="just">
              <a:buNone/>
            </a:pPr>
            <a:r>
              <a:rPr lang="en-US" sz="1800" dirty="0" smtClean="0"/>
              <a:t>EIB should receive from the PMSU and/or the MoF, in addition to the documentation specified in the Finance Contract reporting section, any document reasonably requested by EIB, including, but not limited to, audit reports or accounting statements for each of the sub-projects and for the aggregated UPTP figures.</a:t>
            </a:r>
          </a:p>
          <a:p>
            <a:pPr>
              <a:buNone/>
            </a:pPr>
            <a:r>
              <a:rPr lang="en-US" sz="1800" dirty="0" smtClean="0"/>
              <a:t>The financial monitoring tasks in relation to this program consist in:</a:t>
            </a:r>
          </a:p>
          <a:p>
            <a:pPr>
              <a:buFont typeface="Wingdings" pitchFamily="2" charset="2"/>
              <a:buChar char="§"/>
            </a:pPr>
            <a:r>
              <a:rPr lang="en-US" sz="1800" dirty="0" smtClean="0"/>
              <a:t> Lending Operation support:</a:t>
            </a:r>
          </a:p>
          <a:p>
            <a:pPr>
              <a:buNone/>
            </a:pPr>
            <a:r>
              <a:rPr lang="en-US" sz="1800" dirty="0" smtClean="0"/>
              <a:t>- Contractual compliance review;</a:t>
            </a:r>
          </a:p>
          <a:p>
            <a:pPr>
              <a:buNone/>
            </a:pPr>
            <a:r>
              <a:rPr lang="en-US" sz="1800" dirty="0" smtClean="0"/>
              <a:t>- Security and collateral monitoring.</a:t>
            </a:r>
          </a:p>
          <a:p>
            <a:pPr>
              <a:buFont typeface="Wingdings" pitchFamily="2" charset="2"/>
              <a:buChar char="§"/>
            </a:pPr>
            <a:r>
              <a:rPr lang="en-US" sz="1800" dirty="0" smtClean="0"/>
              <a:t> Contractual Follow up:</a:t>
            </a:r>
          </a:p>
          <a:p>
            <a:pPr>
              <a:buNone/>
            </a:pPr>
            <a:r>
              <a:rPr lang="en-US" sz="1800" dirty="0" smtClean="0"/>
              <a:t>- Guarantee renewals;</a:t>
            </a:r>
          </a:p>
          <a:p>
            <a:pPr>
              <a:buNone/>
            </a:pPr>
            <a:r>
              <a:rPr lang="en-US" sz="1800" dirty="0" smtClean="0"/>
              <a:t>- Waivers and amendments;</a:t>
            </a:r>
          </a:p>
          <a:p>
            <a:pPr>
              <a:buNone/>
            </a:pPr>
            <a:r>
              <a:rPr lang="en-US" sz="1800" dirty="0" smtClean="0"/>
              <a:t>- Disbursements;</a:t>
            </a:r>
          </a:p>
          <a:p>
            <a:pPr>
              <a:buNone/>
            </a:pPr>
            <a:r>
              <a:rPr lang="en-US" sz="1800" dirty="0" smtClean="0"/>
              <a:t>- Revisions and conversions;</a:t>
            </a:r>
          </a:p>
          <a:p>
            <a:pPr>
              <a:buNone/>
            </a:pPr>
            <a:r>
              <a:rPr lang="en-US" sz="1800" dirty="0" smtClean="0"/>
              <a:t>- Voluntary repayments.</a:t>
            </a:r>
            <a:endParaRPr lang="fr-FR" sz="1800" b="1" i="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5783122"/>
          </a:xfrm>
          <a:prstGeom prst="rect">
            <a:avLst/>
          </a:prstGeom>
        </p:spPr>
        <p:txBody>
          <a:bodyPr wrap="square">
            <a:spAutoFit/>
          </a:bodyPr>
          <a:lstStyle/>
          <a:p>
            <a:pPr>
              <a:buNone/>
            </a:pPr>
            <a:r>
              <a:rPr lang="en-GB" sz="1900" i="1" dirty="0" smtClean="0"/>
              <a:t>2.3.3 Sub-projects reporting </a:t>
            </a:r>
          </a:p>
          <a:p>
            <a:pPr algn="just">
              <a:buNone/>
            </a:pPr>
            <a:r>
              <a:rPr lang="en-GB" sz="1900" dirty="0" smtClean="0"/>
              <a:t>The PIUs are responsible for drafting and presenting quarterly reports to the PMSU and EIB/IFIs. The basic PIU reporting requirements are presented below:</a:t>
            </a:r>
            <a:endParaRPr lang="en-US" sz="1900" dirty="0" smtClean="0"/>
          </a:p>
          <a:p>
            <a:pPr lvl="0" algn="just"/>
            <a:r>
              <a:rPr lang="en-GB" sz="1900" dirty="0" smtClean="0"/>
              <a:t> Quarterly Progress Report: 	</a:t>
            </a:r>
            <a:endParaRPr lang="en-US" sz="1900" dirty="0" smtClean="0"/>
          </a:p>
          <a:p>
            <a:pPr algn="just">
              <a:buNone/>
            </a:pPr>
            <a:r>
              <a:rPr lang="en-GB" sz="1900" dirty="0" smtClean="0"/>
              <a:t>- that is to be submitted to the PMSU and Contracting Authority/Final Beneficiary. The report presents the activities carried out in the previous quarter by the PIU, including report on sub-project progress, publicity activities and actions, risks, problems etc.;</a:t>
            </a:r>
            <a:endParaRPr lang="en-US" sz="1900" dirty="0" smtClean="0"/>
          </a:p>
          <a:p>
            <a:pPr lvl="0" algn="just"/>
            <a:r>
              <a:rPr lang="en-GB" sz="1900" dirty="0" smtClean="0"/>
              <a:t> Quarterly Financial Report: 	</a:t>
            </a:r>
            <a:endParaRPr lang="en-US" sz="1900" dirty="0" smtClean="0"/>
          </a:p>
          <a:p>
            <a:pPr algn="just">
              <a:buNone/>
            </a:pPr>
            <a:r>
              <a:rPr lang="en-GB" sz="1900" dirty="0" smtClean="0"/>
              <a:t>-That contains a summary of the financial status of the sub-project compared to budget and cash flow predictions. To be submitted to the PMSU and Contracting Authority/Final Beneficiary. </a:t>
            </a:r>
            <a:endParaRPr lang="en-US" sz="1900" dirty="0" smtClean="0"/>
          </a:p>
          <a:p>
            <a:pPr algn="just"/>
            <a:r>
              <a:rPr lang="en-GB" sz="1900" dirty="0" smtClean="0"/>
              <a:t>PIUs shall submit these quarterly progress and financial reports within 30 days after the end of each quarter. In addition the PIU must prepare and submit any reasonable reports requested by other parties involved in the sub-project.</a:t>
            </a:r>
            <a:endParaRPr lang="en-US" sz="1900"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5016758"/>
          </a:xfrm>
          <a:prstGeom prst="rect">
            <a:avLst/>
          </a:prstGeom>
        </p:spPr>
        <p:txBody>
          <a:bodyPr wrap="square">
            <a:spAutoFit/>
          </a:bodyPr>
          <a:lstStyle/>
          <a:p>
            <a:pPr>
              <a:buNone/>
            </a:pPr>
            <a:r>
              <a:rPr lang="en-GB" i="1" dirty="0" smtClean="0"/>
              <a:t>2.3.4 Sub-projects monitoring</a:t>
            </a:r>
          </a:p>
          <a:p>
            <a:pPr algn="just">
              <a:buNone/>
            </a:pPr>
            <a:r>
              <a:rPr lang="en-GB" dirty="0" smtClean="0"/>
              <a:t>The progress of sub-projects implementation has to be subject to constant monitoring by the respective PIUs or their consultant, with regular reporting of progress and issues to the PMSU. </a:t>
            </a:r>
          </a:p>
          <a:p>
            <a:pPr algn="just">
              <a:buNone/>
            </a:pPr>
            <a:r>
              <a:rPr lang="en-GB" dirty="0" smtClean="0"/>
              <a:t>This continuous monitoring shall be conducted based on the Quarterly Progress Reports, the format and table of contents to be agreed with the Employer (as given in the contract, i.e. city or cities communities and/or city/cities public transport companies). </a:t>
            </a:r>
            <a:endParaRPr lang="en-US" dirty="0" smtClean="0"/>
          </a:p>
          <a:p>
            <a:pPr algn="just">
              <a:buNone/>
            </a:pPr>
            <a:r>
              <a:rPr lang="en-GB" dirty="0" smtClean="0"/>
              <a:t>The respective PIUs act on behalf of the Employer and are responsible for monitoring project progress and the engineering consultants’ and contractors’ compliance with the terms of their respective contract.</a:t>
            </a:r>
            <a:endParaRPr lang="en-US" dirty="0" smtClean="0"/>
          </a:p>
          <a:p>
            <a:pPr algn="just">
              <a:buNone/>
            </a:pPr>
            <a:r>
              <a:rPr lang="en-GB" dirty="0" smtClean="0"/>
              <a:t>Through conducting continuous progress monitoring the PIUs shall ensure that the Employer’s requirements / technical specifications and that milestones according to the contracts are met.</a:t>
            </a:r>
            <a:endParaRPr lang="en-US"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547688" y="11430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rgbClr val="002060"/>
                </a:solidFill>
              </a:rPr>
              <a:t>“</a:t>
            </a: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90600"/>
            <a:ext cx="8686800" cy="8783943"/>
          </a:xfrm>
          <a:prstGeom prst="rect">
            <a:avLst/>
          </a:prstGeom>
        </p:spPr>
        <p:txBody>
          <a:bodyPr wrap="square">
            <a:spAutoFit/>
          </a:bodyPr>
          <a:lstStyle/>
          <a:p>
            <a:pPr>
              <a:buNone/>
            </a:pPr>
            <a:r>
              <a:rPr lang="en-US" b="1" dirty="0" smtClean="0"/>
              <a:t>	                           </a:t>
            </a:r>
          </a:p>
          <a:p>
            <a:pPr>
              <a:buNone/>
            </a:pPr>
            <a:r>
              <a:rPr lang="en-US" sz="1800" b="1" i="1" dirty="0" smtClean="0"/>
              <a:t>			</a:t>
            </a:r>
            <a:r>
              <a:rPr lang="en-US" sz="1800" i="1" dirty="0" smtClean="0"/>
              <a:t>Table of contents</a:t>
            </a:r>
          </a:p>
          <a:p>
            <a:pPr>
              <a:buNone/>
            </a:pPr>
            <a:endParaRPr lang="en-US" sz="1600" b="1" dirty="0" smtClean="0"/>
          </a:p>
          <a:p>
            <a:pPr>
              <a:buNone/>
            </a:pPr>
            <a:r>
              <a:rPr lang="en-US" b="1" dirty="0" smtClean="0"/>
              <a:t>1 Preparation of sub-projects </a:t>
            </a:r>
          </a:p>
          <a:p>
            <a:pPr>
              <a:buNone/>
            </a:pPr>
            <a:r>
              <a:rPr lang="en-US" dirty="0" smtClean="0"/>
              <a:t>   1.1 TEO/Feasibility Study (FS) and Cost Benefit Analysis (CBA) </a:t>
            </a:r>
          </a:p>
          <a:p>
            <a:pPr>
              <a:buNone/>
            </a:pPr>
            <a:r>
              <a:rPr lang="en-US" dirty="0" smtClean="0"/>
              <a:t>   1.2 Environment and Social Impact Assessment (ESIA) </a:t>
            </a:r>
          </a:p>
          <a:p>
            <a:pPr>
              <a:buNone/>
            </a:pPr>
            <a:r>
              <a:rPr lang="en-US" dirty="0" smtClean="0"/>
              <a:t>   1.3 Procurement strategy </a:t>
            </a:r>
          </a:p>
          <a:p>
            <a:pPr>
              <a:buNone/>
            </a:pPr>
            <a:r>
              <a:rPr lang="en-US" dirty="0" smtClean="0"/>
              <a:t>   1.4 Procurement plan </a:t>
            </a:r>
            <a:endParaRPr lang="en-GB" dirty="0" smtClean="0"/>
          </a:p>
          <a:p>
            <a:pPr>
              <a:buNone/>
            </a:pPr>
            <a:r>
              <a:rPr lang="en-GB" dirty="0" smtClean="0"/>
              <a:t>   1.5 Questions and discussion</a:t>
            </a:r>
          </a:p>
          <a:p>
            <a:pPr>
              <a:buNone/>
            </a:pPr>
            <a:r>
              <a:rPr lang="en-GB" b="1" dirty="0" smtClean="0"/>
              <a:t>2 Implementation of sub-projects</a:t>
            </a:r>
          </a:p>
          <a:p>
            <a:pPr>
              <a:buNone/>
            </a:pPr>
            <a:r>
              <a:rPr lang="en-GB" b="1" dirty="0" smtClean="0"/>
              <a:t>   </a:t>
            </a:r>
            <a:r>
              <a:rPr lang="en-GB" dirty="0" smtClean="0"/>
              <a:t>2.1 </a:t>
            </a:r>
            <a:r>
              <a:rPr lang="en-US" dirty="0" smtClean="0"/>
              <a:t>Thresholds for International and National bidding </a:t>
            </a:r>
          </a:p>
          <a:p>
            <a:pPr>
              <a:buNone/>
            </a:pPr>
            <a:r>
              <a:rPr lang="en-US" dirty="0" smtClean="0"/>
              <a:t>   2.2 PMSU and EIB supervision during the tendering process </a:t>
            </a:r>
          </a:p>
          <a:p>
            <a:pPr>
              <a:buNone/>
            </a:pPr>
            <a:r>
              <a:rPr lang="en-US" dirty="0" smtClean="0"/>
              <a:t>   2.3 Reporting and monitoring requirements – form and timing </a:t>
            </a:r>
          </a:p>
          <a:p>
            <a:pPr>
              <a:buNone/>
            </a:pPr>
            <a:r>
              <a:rPr lang="en-US" dirty="0" smtClean="0"/>
              <a:t>   2.4 Questions/discussion</a:t>
            </a:r>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228600" y="10668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6309420"/>
          </a:xfrm>
          <a:prstGeom prst="rect">
            <a:avLst/>
          </a:prstGeom>
        </p:spPr>
        <p:txBody>
          <a:bodyPr wrap="square">
            <a:spAutoFit/>
          </a:bodyPr>
          <a:lstStyle/>
          <a:p>
            <a:pPr>
              <a:buNone/>
            </a:pPr>
            <a:r>
              <a:rPr lang="en-GB" i="1" dirty="0" smtClean="0"/>
              <a:t>2.3.4 Sub-projects monitoring (continued)</a:t>
            </a:r>
          </a:p>
          <a:p>
            <a:pPr algn="just">
              <a:buNone/>
            </a:pPr>
            <a:r>
              <a:rPr lang="en-GB" dirty="0" smtClean="0"/>
              <a:t>EIB will hire verification experts that will carry out sample checks at different stages in the sub-project implementation process. The PIU will ensure that appropriate access to any site and any document required for carrying out the verification is granted to the experts upon their request. The verification may concern, but shall not be limited to the following elements:</a:t>
            </a:r>
            <a:endParaRPr lang="en-US" dirty="0" smtClean="0"/>
          </a:p>
          <a:p>
            <a:pPr lvl="0" algn="just"/>
            <a:r>
              <a:rPr lang="en-GB" dirty="0" smtClean="0"/>
              <a:t>Compliance of the scope of works with recommendations of preparatory studies.</a:t>
            </a:r>
            <a:endParaRPr lang="en-US" dirty="0" smtClean="0"/>
          </a:p>
          <a:p>
            <a:pPr lvl="0" algn="just"/>
            <a:r>
              <a:rPr lang="en-GB" dirty="0" smtClean="0"/>
              <a:t>Quality of technical designs;</a:t>
            </a:r>
            <a:endParaRPr lang="en-US" dirty="0" smtClean="0"/>
          </a:p>
          <a:p>
            <a:pPr lvl="0" algn="just"/>
            <a:r>
              <a:rPr lang="en-GB" dirty="0" smtClean="0"/>
              <a:t>Quality of infrastructure construction works;</a:t>
            </a:r>
            <a:endParaRPr lang="en-US" dirty="0" smtClean="0"/>
          </a:p>
          <a:p>
            <a:pPr lvl="0" algn="just"/>
            <a:r>
              <a:rPr lang="en-GB" dirty="0" smtClean="0"/>
              <a:t>Quality of rolling stock used;</a:t>
            </a:r>
            <a:endParaRPr lang="en-US" dirty="0" smtClean="0"/>
          </a:p>
          <a:p>
            <a:pPr lvl="0" algn="just"/>
            <a:r>
              <a:rPr lang="en-GB" dirty="0" smtClean="0"/>
              <a:t>Quality of services with the use of purchased Rolling stock;</a:t>
            </a:r>
            <a:endParaRPr lang="en-US" dirty="0" smtClean="0"/>
          </a:p>
          <a:p>
            <a:pPr lvl="0" algn="just"/>
            <a:r>
              <a:rPr lang="en-GB" dirty="0" smtClean="0"/>
              <a:t>Ensuring that PSC, if contracted, is conveniently implemented;</a:t>
            </a:r>
            <a:endParaRPr lang="en-US" dirty="0" smtClean="0"/>
          </a:p>
          <a:p>
            <a:pPr lvl="0" algn="just"/>
            <a:r>
              <a:rPr lang="en-GB" dirty="0" smtClean="0"/>
              <a:t>Ex-post verification of sub-project results;</a:t>
            </a:r>
            <a:endParaRPr lang="en-US" dirty="0" smtClean="0"/>
          </a:p>
          <a:p>
            <a:pPr lvl="0"/>
            <a:r>
              <a:rPr lang="en-GB" dirty="0" smtClean="0"/>
              <a:t>Procurement;</a:t>
            </a:r>
            <a:endParaRPr lang="en-US" dirty="0" smtClean="0"/>
          </a:p>
          <a:p>
            <a:pPr lvl="0">
              <a:buNone/>
            </a:pPr>
            <a:endParaRPr lang="en-US"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4154984"/>
          </a:xfrm>
          <a:prstGeom prst="rect">
            <a:avLst/>
          </a:prstGeom>
        </p:spPr>
        <p:txBody>
          <a:bodyPr wrap="square">
            <a:spAutoFit/>
          </a:bodyPr>
          <a:lstStyle/>
          <a:p>
            <a:pPr>
              <a:buNone/>
            </a:pPr>
            <a:r>
              <a:rPr lang="en-GB" i="1" dirty="0" smtClean="0"/>
              <a:t>2.3.4 Sub-projects monitoring (continued)</a:t>
            </a:r>
          </a:p>
          <a:p>
            <a:pPr>
              <a:buNone/>
            </a:pPr>
            <a:endParaRPr lang="en-GB" i="1" dirty="0" smtClean="0"/>
          </a:p>
          <a:p>
            <a:pPr lvl="0" algn="just"/>
            <a:r>
              <a:rPr lang="en-GB" dirty="0" smtClean="0"/>
              <a:t>Reporting on and fulfilment of financial and operational targets.</a:t>
            </a:r>
            <a:endParaRPr lang="en-US" dirty="0" smtClean="0"/>
          </a:p>
          <a:p>
            <a:pPr algn="just"/>
            <a:r>
              <a:rPr lang="en-GB" dirty="0" smtClean="0"/>
              <a:t>PIUs will permit persons designated by the Bank, who may be accompanied by representatives of the European Court of Auditors, the European Commission and the European Anti-Fraud Office, to:</a:t>
            </a:r>
            <a:endParaRPr lang="en-US" dirty="0" smtClean="0"/>
          </a:p>
          <a:p>
            <a:pPr lvl="0" algn="just" hangingPunct="0">
              <a:buFontTx/>
              <a:buChar char="-"/>
            </a:pPr>
            <a:r>
              <a:rPr lang="en-GB" dirty="0" smtClean="0"/>
              <a:t> visit the sites, installations and works comprising the Project and to conduct such checks as they may wish for purposes connected with this Contract and the financing of the Project,</a:t>
            </a:r>
            <a:endParaRPr lang="en-US" dirty="0" smtClean="0"/>
          </a:p>
          <a:p>
            <a:pPr lvl="0" algn="just" hangingPunct="0">
              <a:buFontTx/>
              <a:buChar char="-"/>
            </a:pPr>
            <a:r>
              <a:rPr lang="en-US" dirty="0" smtClean="0"/>
              <a:t> </a:t>
            </a:r>
            <a:r>
              <a:rPr lang="en-GB" dirty="0" smtClean="0"/>
              <a:t>interview PIU staff and not obstruct contacts with any other person involved in or affected by the sub-project</a:t>
            </a:r>
            <a:endParaRPr lang="en-US"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4462760"/>
          </a:xfrm>
          <a:prstGeom prst="rect">
            <a:avLst/>
          </a:prstGeom>
        </p:spPr>
        <p:txBody>
          <a:bodyPr wrap="square">
            <a:spAutoFit/>
          </a:bodyPr>
          <a:lstStyle/>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r>
              <a:rPr lang="en-US" i="1" dirty="0" smtClean="0"/>
              <a:t>2.4 Questions and discussion</a:t>
            </a:r>
            <a:endParaRPr lang="en-GB" i="1"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7663636"/>
          </a:xfrm>
          <a:prstGeom prst="rect">
            <a:avLst/>
          </a:prstGeom>
        </p:spPr>
        <p:txBody>
          <a:bodyPr wrap="square">
            <a:spAutoFit/>
          </a:bodyPr>
          <a:lstStyle/>
          <a:p>
            <a:pPr>
              <a:buNone/>
            </a:pPr>
            <a:r>
              <a:rPr lang="en-US" dirty="0" smtClean="0"/>
              <a:t> </a:t>
            </a:r>
            <a:r>
              <a:rPr lang="en-US" b="1" dirty="0" smtClean="0"/>
              <a:t>2.5 Type of contracts</a:t>
            </a:r>
          </a:p>
          <a:p>
            <a:pPr>
              <a:buNone/>
            </a:pPr>
            <a:r>
              <a:rPr lang="en-US" dirty="0" smtClean="0"/>
              <a:t>	</a:t>
            </a:r>
            <a:r>
              <a:rPr lang="en-US" i="1" dirty="0" smtClean="0"/>
              <a:t>2.5.1 Works</a:t>
            </a:r>
          </a:p>
          <a:p>
            <a:pPr algn="just">
              <a:buNone/>
            </a:pPr>
            <a:r>
              <a:rPr lang="en-GB" dirty="0" smtClean="0"/>
              <a:t>The PIUs or their consultant (contractor) are responsible for preparing design and tender documents. If a consultant is employed, the PIUs will primarily be responsible for supplying the required information, supervising the consultants’ work and reviewing and approving their outputs. </a:t>
            </a:r>
            <a:endParaRPr lang="en-US" dirty="0" smtClean="0"/>
          </a:p>
          <a:p>
            <a:pPr algn="just">
              <a:buNone/>
            </a:pPr>
            <a:r>
              <a:rPr lang="en-GB" dirty="0" smtClean="0"/>
              <a:t>Tender documents for works shall be prepared using internationally recognised standard procurement documentation, such as:</a:t>
            </a:r>
          </a:p>
          <a:p>
            <a:pPr algn="just">
              <a:buNone/>
            </a:pPr>
            <a:endParaRPr lang="en-US" dirty="0" smtClean="0"/>
          </a:p>
          <a:p>
            <a:pPr lvl="0" algn="just"/>
            <a:r>
              <a:rPr lang="en-GB" dirty="0" smtClean="0"/>
              <a:t> the World Bank templates (2015 Procurement of Works and User's Guide), </a:t>
            </a:r>
            <a:endParaRPr lang="en-US" dirty="0" smtClean="0"/>
          </a:p>
          <a:p>
            <a:pPr lvl="0" algn="just"/>
            <a:r>
              <a:rPr lang="en-GB" dirty="0" smtClean="0"/>
              <a:t> the PRAG (Practical Guide to contract procedures for European Union external actions), or </a:t>
            </a:r>
            <a:endParaRPr lang="en-US" dirty="0" smtClean="0"/>
          </a:p>
          <a:p>
            <a:pPr lvl="0" algn="just"/>
            <a:r>
              <a:rPr lang="en-GB" dirty="0" smtClean="0"/>
              <a:t> the FIDIC (</a:t>
            </a:r>
            <a:r>
              <a:rPr lang="fr-FR" dirty="0" smtClean="0"/>
              <a:t>Fédération Internationale des Ingénieurs-Conseils</a:t>
            </a:r>
            <a:r>
              <a:rPr lang="en-GB" dirty="0" smtClean="0"/>
              <a:t>) documents that can be ordered at the FIDIC website (www.fidic.org)</a:t>
            </a:r>
          </a:p>
          <a:p>
            <a:pPr lvl="0"/>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610600" cy="7602081"/>
          </a:xfrm>
          <a:prstGeom prst="rect">
            <a:avLst/>
          </a:prstGeom>
        </p:spPr>
        <p:txBody>
          <a:bodyPr wrap="square">
            <a:spAutoFit/>
          </a:bodyPr>
          <a:lstStyle/>
          <a:p>
            <a:pPr>
              <a:buNone/>
            </a:pPr>
            <a:r>
              <a:rPr lang="en-US" dirty="0" smtClean="0"/>
              <a:t> </a:t>
            </a:r>
            <a:r>
              <a:rPr lang="en-US" b="1" dirty="0" smtClean="0"/>
              <a:t>2.5 Type of contracts</a:t>
            </a:r>
          </a:p>
          <a:p>
            <a:pPr>
              <a:buNone/>
            </a:pPr>
            <a:r>
              <a:rPr lang="en-US" dirty="0" smtClean="0"/>
              <a:t>	</a:t>
            </a:r>
            <a:r>
              <a:rPr lang="en-US" i="1" dirty="0" smtClean="0"/>
              <a:t>2.5.1 Works (continued)</a:t>
            </a:r>
          </a:p>
          <a:p>
            <a:pPr algn="just"/>
            <a:r>
              <a:rPr lang="en-GB" dirty="0" smtClean="0"/>
              <a:t> In any case, the tender documents must be compatible with the provisions of the EIB Guide to Procurement.</a:t>
            </a:r>
            <a:endParaRPr lang="en-US" dirty="0" smtClean="0"/>
          </a:p>
          <a:p>
            <a:pPr algn="just"/>
            <a:r>
              <a:rPr lang="en-GB" dirty="0" smtClean="0"/>
              <a:t>These tender documents must be drafted in such a way as to permit wide international competition (if amount is superior to </a:t>
            </a:r>
            <a:r>
              <a:rPr lang="en-US" dirty="0" smtClean="0"/>
              <a:t>€ </a:t>
            </a:r>
            <a:r>
              <a:rPr lang="en-GB" dirty="0" smtClean="0"/>
              <a:t>1 Million) and national competition (if inferior to </a:t>
            </a:r>
            <a:r>
              <a:rPr lang="en-US" dirty="0" smtClean="0"/>
              <a:t>€ </a:t>
            </a:r>
            <a:r>
              <a:rPr lang="en-GB" dirty="0" smtClean="0"/>
              <a:t>1 Million). </a:t>
            </a:r>
            <a:endParaRPr lang="en-US" dirty="0" smtClean="0"/>
          </a:p>
          <a:p>
            <a:pPr algn="just"/>
            <a:r>
              <a:rPr lang="en-GB" dirty="0" smtClean="0"/>
              <a:t>The tender documents, as well as procurement notices and pre-qualification documents, if applicable, should all be drawn up in English for ICB tenders, while Ukrainian can be used for NCB tenders.</a:t>
            </a:r>
            <a:endParaRPr lang="en-US" dirty="0" smtClean="0"/>
          </a:p>
          <a:p>
            <a:r>
              <a:rPr lang="en-GB" dirty="0" smtClean="0"/>
              <a:t>After approval of design and tender documents by the PIU, they should be submitted to the PMSU for review. </a:t>
            </a:r>
          </a:p>
          <a:p>
            <a:pPr algn="just"/>
            <a:r>
              <a:rPr lang="en-GB" dirty="0" smtClean="0"/>
              <a:t>Internationally and nationally tendered contracts with a value above </a:t>
            </a:r>
            <a:r>
              <a:rPr lang="en-US" dirty="0" smtClean="0"/>
              <a:t>€ </a:t>
            </a:r>
            <a:r>
              <a:rPr lang="en-GB" dirty="0" smtClean="0"/>
              <a:t>350, 000, require a tender for a position of a “Project Engineer”. The Project Engineer shall be a responsible and suitably qualified engineer with a minimum of 10-15 years’ experience supervising works of a similar nature.</a:t>
            </a: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610600" cy="7786747"/>
          </a:xfrm>
          <a:prstGeom prst="rect">
            <a:avLst/>
          </a:prstGeom>
        </p:spPr>
        <p:txBody>
          <a:bodyPr wrap="square">
            <a:spAutoFit/>
          </a:bodyPr>
          <a:lstStyle/>
          <a:p>
            <a:pPr>
              <a:buNone/>
            </a:pPr>
            <a:r>
              <a:rPr lang="en-US" dirty="0" smtClean="0"/>
              <a:t> </a:t>
            </a:r>
            <a:r>
              <a:rPr lang="en-US" b="1" dirty="0" smtClean="0"/>
              <a:t>2.5 Type of contracts</a:t>
            </a:r>
          </a:p>
          <a:p>
            <a:pPr>
              <a:buNone/>
            </a:pPr>
            <a:r>
              <a:rPr lang="en-US" dirty="0" smtClean="0"/>
              <a:t>	</a:t>
            </a:r>
            <a:r>
              <a:rPr lang="en-US" i="1" dirty="0" smtClean="0"/>
              <a:t>2.5.1 Works (continued)</a:t>
            </a:r>
          </a:p>
          <a:p>
            <a:pPr>
              <a:buNone/>
            </a:pPr>
            <a:endParaRPr lang="en-US" b="1" dirty="0" smtClean="0"/>
          </a:p>
          <a:p>
            <a:pPr algn="just">
              <a:buNone/>
            </a:pPr>
            <a:r>
              <a:rPr lang="en-GB" dirty="0" smtClean="0"/>
              <a:t>The terms of reference for this ``Project Engineer`` should be drafted with the assumption that the PIU shall in general not approach directly the Contractor. This is the task of the Engineer who should:</a:t>
            </a:r>
          </a:p>
          <a:p>
            <a:pPr lvl="0">
              <a:buFontTx/>
              <a:buChar char="-"/>
            </a:pPr>
            <a:r>
              <a:rPr lang="en-GB" dirty="0" smtClean="0"/>
              <a:t>Approve all changes and variations;</a:t>
            </a:r>
            <a:endParaRPr lang="en-US" dirty="0" smtClean="0"/>
          </a:p>
          <a:p>
            <a:pPr lvl="0">
              <a:buFontTx/>
              <a:buChar char="-"/>
            </a:pPr>
            <a:r>
              <a:rPr lang="en-US" dirty="0" smtClean="0"/>
              <a:t>Assume the </a:t>
            </a:r>
            <a:r>
              <a:rPr lang="en-GB" dirty="0" smtClean="0"/>
              <a:t>takeover of structures, equipment and supplies on behalf of Employer;</a:t>
            </a:r>
            <a:endParaRPr lang="en-US" dirty="0" smtClean="0"/>
          </a:p>
          <a:p>
            <a:pPr lvl="0">
              <a:buFontTx/>
              <a:buChar char="-"/>
            </a:pPr>
            <a:r>
              <a:rPr lang="en-US" dirty="0" smtClean="0"/>
              <a:t> </a:t>
            </a:r>
            <a:r>
              <a:rPr lang="en-GB" dirty="0" smtClean="0"/>
              <a:t>Review Contractor reports;</a:t>
            </a:r>
            <a:endParaRPr lang="en-US" dirty="0" smtClean="0"/>
          </a:p>
          <a:p>
            <a:pPr lvl="0">
              <a:buFontTx/>
              <a:buChar char="-"/>
            </a:pPr>
            <a:r>
              <a:rPr lang="en-US" dirty="0" smtClean="0"/>
              <a:t> </a:t>
            </a:r>
            <a:r>
              <a:rPr lang="en-GB" dirty="0" smtClean="0"/>
              <a:t>Provide statements on Contractor´s requests;</a:t>
            </a:r>
            <a:endParaRPr lang="en-US" dirty="0" smtClean="0"/>
          </a:p>
          <a:p>
            <a:pPr lvl="0" algn="just">
              <a:buFontTx/>
              <a:buChar char="-"/>
            </a:pPr>
            <a:r>
              <a:rPr lang="en-US" dirty="0" smtClean="0"/>
              <a:t> </a:t>
            </a:r>
            <a:r>
              <a:rPr lang="en-GB" dirty="0" smtClean="0"/>
              <a:t>Prepare statements on design author supervision, which should be arranged and paid for by the Employer for FIDIC Red Book contracts and by the contractor for FIDIC Yellow Book contracts;</a:t>
            </a:r>
            <a:endParaRPr lang="en-US" dirty="0" smtClean="0"/>
          </a:p>
          <a:p>
            <a:pPr lvl="0">
              <a:buFontTx/>
              <a:buChar char="-"/>
            </a:pPr>
            <a:r>
              <a:rPr lang="en-US" dirty="0" smtClean="0"/>
              <a:t> </a:t>
            </a:r>
            <a:r>
              <a:rPr lang="en-GB" dirty="0" smtClean="0"/>
              <a:t>Elaborate statements on technical issues during construction, statements on irregularities and defects in designs;</a:t>
            </a: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839200"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763000" cy="7663636"/>
          </a:xfrm>
          <a:prstGeom prst="rect">
            <a:avLst/>
          </a:prstGeom>
        </p:spPr>
        <p:txBody>
          <a:bodyPr wrap="square">
            <a:spAutoFit/>
          </a:bodyPr>
          <a:lstStyle/>
          <a:p>
            <a:pPr>
              <a:buNone/>
            </a:pPr>
            <a:r>
              <a:rPr lang="en-US" dirty="0" smtClean="0"/>
              <a:t> </a:t>
            </a:r>
            <a:r>
              <a:rPr lang="en-US" b="1" dirty="0" smtClean="0"/>
              <a:t>2.5 Type of contracts</a:t>
            </a:r>
          </a:p>
          <a:p>
            <a:pPr>
              <a:buNone/>
            </a:pPr>
            <a:r>
              <a:rPr lang="en-US" dirty="0" smtClean="0"/>
              <a:t>	</a:t>
            </a:r>
            <a:r>
              <a:rPr lang="en-US" i="1" dirty="0" smtClean="0"/>
              <a:t>2.5.1 Works (continued)</a:t>
            </a:r>
          </a:p>
          <a:p>
            <a:pPr lvl="0" algn="just">
              <a:buFontTx/>
              <a:buChar char="-"/>
            </a:pPr>
            <a:r>
              <a:rPr lang="en-GB" dirty="0" smtClean="0"/>
              <a:t>Prepare reports on unforeseen technical problems, on complaints from public and on their requests</a:t>
            </a:r>
            <a:r>
              <a:rPr lang="en-US" dirty="0" smtClean="0"/>
              <a:t>;</a:t>
            </a:r>
          </a:p>
          <a:p>
            <a:pPr lvl="0" algn="just">
              <a:buFontTx/>
              <a:buChar char="-"/>
            </a:pPr>
            <a:r>
              <a:rPr lang="en-US" dirty="0" smtClean="0"/>
              <a:t> </a:t>
            </a:r>
            <a:r>
              <a:rPr lang="en-GB" dirty="0" smtClean="0"/>
              <a:t>Monitor the safety issues  on site and minimization of negative effects of works on environment and surroundings;</a:t>
            </a:r>
            <a:endParaRPr lang="en-US" dirty="0" smtClean="0"/>
          </a:p>
          <a:p>
            <a:pPr lvl="0" algn="just">
              <a:buFontTx/>
              <a:buChar char="-"/>
            </a:pPr>
            <a:r>
              <a:rPr lang="en-US" dirty="0" smtClean="0"/>
              <a:t> </a:t>
            </a:r>
            <a:r>
              <a:rPr lang="en-GB" dirty="0" smtClean="0"/>
              <a:t>Approve extra works and significant changes in the project subject to substantiated justifications.</a:t>
            </a:r>
            <a:endParaRPr lang="en-US" dirty="0" smtClean="0"/>
          </a:p>
          <a:p>
            <a:pPr lvl="0" algn="just">
              <a:buNone/>
            </a:pPr>
            <a:r>
              <a:rPr lang="en-GB" dirty="0" smtClean="0"/>
              <a:t>Sub-project supervision is the responsibility of the consultant retained for this purpose for the sub-project quality assurance and quality control. The consultant acts on behalf of the Final Beneficiary and in accordance with the contract conditions. </a:t>
            </a:r>
            <a:endParaRPr lang="en-US" dirty="0" smtClean="0"/>
          </a:p>
          <a:p>
            <a:pPr algn="just">
              <a:buNone/>
            </a:pPr>
            <a:r>
              <a:rPr lang="en-GB" dirty="0" smtClean="0"/>
              <a:t>General and site supervision of works shall be performed on a continuous basis. Permanent presence on site by the consultant should be provided during all on-going construction and installation work. </a:t>
            </a:r>
            <a:endParaRPr lang="en-US" dirty="0" smtClean="0"/>
          </a:p>
          <a:p>
            <a:pPr>
              <a:buNone/>
            </a:pP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839200"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763000" cy="7971413"/>
          </a:xfrm>
          <a:prstGeom prst="rect">
            <a:avLst/>
          </a:prstGeom>
        </p:spPr>
        <p:txBody>
          <a:bodyPr wrap="square">
            <a:spAutoFit/>
          </a:bodyPr>
          <a:lstStyle/>
          <a:p>
            <a:pPr>
              <a:buNone/>
            </a:pPr>
            <a:r>
              <a:rPr lang="en-US" dirty="0" smtClean="0"/>
              <a:t> </a:t>
            </a:r>
            <a:r>
              <a:rPr lang="en-US" b="1" dirty="0" smtClean="0"/>
              <a:t>2.5 Type of contracts</a:t>
            </a:r>
          </a:p>
          <a:p>
            <a:pPr>
              <a:buNone/>
            </a:pPr>
            <a:r>
              <a:rPr lang="en-US" dirty="0" smtClean="0"/>
              <a:t>	</a:t>
            </a:r>
            <a:r>
              <a:rPr lang="en-US" i="1" dirty="0" smtClean="0"/>
              <a:t>2.5.1 Works (continued)</a:t>
            </a:r>
          </a:p>
          <a:p>
            <a:pPr>
              <a:buNone/>
            </a:pPr>
            <a:r>
              <a:rPr lang="en-GB" dirty="0" smtClean="0"/>
              <a:t>In summary, the sub-project supervision for works contracts includes the following activities:</a:t>
            </a:r>
            <a:endParaRPr lang="en-US" dirty="0" smtClean="0"/>
          </a:p>
          <a:p>
            <a:pPr lvl="0"/>
            <a:endParaRPr lang="en-US" dirty="0" smtClean="0"/>
          </a:p>
          <a:p>
            <a:pPr lvl="0"/>
            <a:r>
              <a:rPr lang="en-GB" dirty="0" smtClean="0"/>
              <a:t> Preparation of initial operation activities;</a:t>
            </a:r>
          </a:p>
          <a:p>
            <a:pPr lvl="0"/>
            <a:r>
              <a:rPr lang="en-GB" dirty="0" smtClean="0"/>
              <a:t> General and site supervision of works and construction management;</a:t>
            </a:r>
            <a:endParaRPr lang="en-US" dirty="0" smtClean="0"/>
          </a:p>
          <a:p>
            <a:pPr lvl="0"/>
            <a:r>
              <a:rPr lang="en-GB" dirty="0" smtClean="0"/>
              <a:t> Continuous project management and monitoring (site diary);</a:t>
            </a:r>
            <a:endParaRPr lang="en-US" dirty="0" smtClean="0"/>
          </a:p>
          <a:p>
            <a:pPr lvl="0"/>
            <a:r>
              <a:rPr lang="en-GB" dirty="0" smtClean="0"/>
              <a:t> Periodic reporting;</a:t>
            </a:r>
            <a:endParaRPr lang="en-US" dirty="0" smtClean="0"/>
          </a:p>
          <a:p>
            <a:pPr lvl="0"/>
            <a:r>
              <a:rPr lang="en-GB" dirty="0" smtClean="0"/>
              <a:t> Participation in the preliminary acceptance; and</a:t>
            </a:r>
            <a:endParaRPr lang="en-US" dirty="0" smtClean="0"/>
          </a:p>
          <a:p>
            <a:pPr lvl="0"/>
            <a:r>
              <a:rPr lang="en-GB" dirty="0" smtClean="0"/>
              <a:t> Compilation of the sub-project Final Report.</a:t>
            </a:r>
          </a:p>
          <a:p>
            <a:pPr lvl="0">
              <a:buNone/>
            </a:pPr>
            <a:endParaRPr lang="en-US" dirty="0" smtClean="0"/>
          </a:p>
          <a:p>
            <a:pPr algn="just">
              <a:buNone/>
            </a:pPr>
            <a:r>
              <a:rPr lang="en-GB" dirty="0" smtClean="0"/>
              <a:t>The exact scope of the sub-project supervision services the engineering consultant has to conduct is defined in detail in the Terms of Reference of the consulting contract.</a:t>
            </a:r>
            <a:endParaRPr lang="en-US" dirty="0" smtClean="0"/>
          </a:p>
          <a:p>
            <a:pPr>
              <a:buNone/>
            </a:pP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9448740"/>
          </a:xfrm>
          <a:prstGeom prst="rect">
            <a:avLst/>
          </a:prstGeom>
        </p:spPr>
        <p:txBody>
          <a:bodyPr wrap="square">
            <a:spAutoFit/>
          </a:bodyPr>
          <a:lstStyle/>
          <a:p>
            <a:pPr>
              <a:buNone/>
            </a:pPr>
            <a:r>
              <a:rPr lang="en-US" i="1" dirty="0" smtClean="0"/>
              <a:t>2.5.2 Supplies</a:t>
            </a:r>
          </a:p>
          <a:p>
            <a:pPr algn="just">
              <a:buNone/>
            </a:pPr>
            <a:r>
              <a:rPr lang="en-US" dirty="0" smtClean="0"/>
              <a:t>In the UPTP framework, it will be rolling stock, new or rehabilitated, and related support equipment. If the amount is more than € 200,000 the tender is international and open, with publication in the EU Official Journal. It is subject to National competitive bidding if the total amount is less than € 200, 000.</a:t>
            </a:r>
          </a:p>
          <a:p>
            <a:pPr algn="just">
              <a:buNone/>
            </a:pPr>
            <a:r>
              <a:rPr lang="en-US" dirty="0" smtClean="0"/>
              <a:t>Well written technical specifications (TS) are key to any successful tender, and obviously for supplies. </a:t>
            </a:r>
          </a:p>
          <a:p>
            <a:pPr algn="just">
              <a:buNone/>
            </a:pPr>
            <a:r>
              <a:rPr lang="en-US" dirty="0" smtClean="0"/>
              <a:t>Unclear, unnecessarily detailed and biased specifications will decrease the number of suppliers participating the tender and reduce the quality and value for money.</a:t>
            </a:r>
          </a:p>
          <a:p>
            <a:pPr algn="just">
              <a:buNone/>
            </a:pPr>
            <a:r>
              <a:rPr lang="en-US" dirty="0" smtClean="0"/>
              <a:t>Unclear specifications will as well confuse bidders, which may cause rejection of bids. This may entail the rejection of all bids and rescheduling of the tender with consequent time delays.</a:t>
            </a:r>
          </a:p>
          <a:p>
            <a:pPr algn="just">
              <a:buNone/>
            </a:pPr>
            <a:r>
              <a:rPr lang="en-US" dirty="0" smtClean="0"/>
              <a:t>Technical Assistance will be available when relevant and requested for supporting the writing of TS.</a:t>
            </a:r>
          </a:p>
          <a:p>
            <a:pPr>
              <a:buNone/>
            </a:pPr>
            <a:endParaRPr lang="en-US" dirty="0" smtClean="0"/>
          </a:p>
          <a:p>
            <a:pPr>
              <a:buNone/>
            </a:pPr>
            <a:endParaRPr lang="en-US" dirty="0" smtClean="0"/>
          </a:p>
          <a:p>
            <a:pPr>
              <a:buNone/>
            </a:pPr>
            <a:r>
              <a:rPr lang="en-US" dirty="0" smtClean="0"/>
              <a:t> </a:t>
            </a:r>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463855"/>
          </a:xfrm>
          <a:prstGeom prst="rect">
            <a:avLst/>
          </a:prstGeom>
        </p:spPr>
        <p:txBody>
          <a:bodyPr wrap="square">
            <a:spAutoFit/>
          </a:bodyPr>
          <a:lstStyle/>
          <a:p>
            <a:pPr>
              <a:buNone/>
            </a:pPr>
            <a:r>
              <a:rPr lang="en-US" i="1" dirty="0" smtClean="0"/>
              <a:t>2.5.3</a:t>
            </a:r>
            <a:r>
              <a:rPr lang="en-US" dirty="0" smtClean="0"/>
              <a:t> 	</a:t>
            </a:r>
            <a:r>
              <a:rPr lang="en-US" i="1" dirty="0" smtClean="0"/>
              <a:t>Services</a:t>
            </a:r>
          </a:p>
          <a:p>
            <a:pPr algn="just">
              <a:buNone/>
            </a:pPr>
            <a:r>
              <a:rPr lang="en-US" dirty="0" smtClean="0"/>
              <a:t>Short term TA services will be available following Beneficiaries request for each sub-project or package of sub-projects preparation and implementation, subject to the prior approval of the PMSU and EIB  (Terms of reference, tender procedure and contracting, monitoring). </a:t>
            </a:r>
          </a:p>
          <a:p>
            <a:pPr algn="just">
              <a:buNone/>
            </a:pPr>
            <a:r>
              <a:rPr lang="en-GB" dirty="0" smtClean="0"/>
              <a:t>Above </a:t>
            </a:r>
            <a:r>
              <a:rPr lang="en-US" dirty="0" smtClean="0"/>
              <a:t>€ </a:t>
            </a:r>
            <a:r>
              <a:rPr lang="en-GB" dirty="0" smtClean="0"/>
              <a:t>200,000, an ICB open or restricted procedure apply. Between </a:t>
            </a:r>
            <a:r>
              <a:rPr lang="en-US" dirty="0" smtClean="0"/>
              <a:t>€ </a:t>
            </a:r>
            <a:r>
              <a:rPr lang="en-GB" dirty="0" smtClean="0"/>
              <a:t>50,000 - </a:t>
            </a:r>
            <a:r>
              <a:rPr lang="en-US" dirty="0" smtClean="0"/>
              <a:t>€ </a:t>
            </a:r>
            <a:r>
              <a:rPr lang="en-GB" dirty="0" smtClean="0"/>
              <a:t>200,000 request 3 to 7</a:t>
            </a:r>
            <a:r>
              <a:rPr lang="en-US" dirty="0" smtClean="0"/>
              <a:t> candidates with a</a:t>
            </a:r>
            <a:r>
              <a:rPr lang="en-GB" dirty="0" smtClean="0"/>
              <a:t>t least among them 2 different nationalities. For contract less than </a:t>
            </a:r>
            <a:r>
              <a:rPr lang="en-US" dirty="0" smtClean="0"/>
              <a:t>€ </a:t>
            </a:r>
            <a:r>
              <a:rPr lang="en-GB" dirty="0" smtClean="0"/>
              <a:t>50 000 amount, 1 candidate is allowed.</a:t>
            </a:r>
            <a:endParaRPr lang="en-US" dirty="0" smtClean="0"/>
          </a:p>
          <a:p>
            <a:pPr>
              <a:buNone/>
            </a:pPr>
            <a:r>
              <a:rPr lang="en-US" dirty="0" smtClean="0"/>
              <a:t>The following topics are eligible:</a:t>
            </a:r>
          </a:p>
          <a:p>
            <a:pPr lvl="0"/>
            <a:r>
              <a:rPr lang="en-US" dirty="0" smtClean="0"/>
              <a:t> </a:t>
            </a:r>
            <a:r>
              <a:rPr lang="en-GB" dirty="0" smtClean="0"/>
              <a:t>Project appraisal;</a:t>
            </a:r>
            <a:endParaRPr lang="en-US" dirty="0" smtClean="0"/>
          </a:p>
          <a:p>
            <a:pPr lvl="0"/>
            <a:r>
              <a:rPr lang="en-US" dirty="0" smtClean="0"/>
              <a:t> Technical specifications;</a:t>
            </a:r>
          </a:p>
          <a:p>
            <a:pPr lvl="0"/>
            <a:r>
              <a:rPr lang="en-US" dirty="0" smtClean="0"/>
              <a:t> Tender procedure support;</a:t>
            </a:r>
          </a:p>
          <a:p>
            <a:pPr lvl="0"/>
            <a:r>
              <a:rPr lang="en-US" dirty="0" smtClean="0"/>
              <a:t> Works and contracts implementation monitoring;</a:t>
            </a:r>
          </a:p>
          <a:p>
            <a:pPr lvl="0"/>
            <a:r>
              <a:rPr lang="en-GB" dirty="0" smtClean="0"/>
              <a:t> Monitoring and evaluation. </a:t>
            </a:r>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609600" y="1066801"/>
            <a:ext cx="8229600" cy="4056495"/>
          </a:xfrm>
          <a:prstGeom prst="rect">
            <a:avLst/>
          </a:prstGeom>
        </p:spPr>
        <p:txBody>
          <a:bodyPr wrap="square">
            <a:spAutoFit/>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GB" b="1" i="1" dirty="0" smtClean="0"/>
          </a:p>
          <a:p>
            <a:endParaRPr lang="en-US" sz="1800" dirty="0" smtClean="0"/>
          </a:p>
          <a:p>
            <a:pPr>
              <a:buNone/>
            </a:pPr>
            <a:endParaRPr lang="en-US" dirty="0"/>
          </a:p>
        </p:txBody>
      </p:sp>
      <p:sp>
        <p:nvSpPr>
          <p:cNvPr id="7" name="Text Box 2"/>
          <p:cNvSpPr txBox="1">
            <a:spLocks noChangeArrowheads="1"/>
          </p:cNvSpPr>
          <p:nvPr/>
        </p:nvSpPr>
        <p:spPr bwMode="auto">
          <a:xfrm>
            <a:off x="411163" y="1143000"/>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381000" y="1295400"/>
            <a:ext cx="8382000" cy="5170646"/>
          </a:xfrm>
          <a:prstGeom prst="rect">
            <a:avLst/>
          </a:prstGeom>
        </p:spPr>
        <p:txBody>
          <a:bodyPr wrap="square">
            <a:spAutoFit/>
          </a:bodyPr>
          <a:lstStyle/>
          <a:p>
            <a:pPr algn="ctr">
              <a:buNone/>
            </a:pPr>
            <a:r>
              <a:rPr lang="en-US" sz="1800" dirty="0" smtClean="0"/>
              <a:t>   </a:t>
            </a:r>
            <a:r>
              <a:rPr lang="en-US" sz="1800" i="1" dirty="0" smtClean="0"/>
              <a:t>Table of contents (continued)</a:t>
            </a:r>
          </a:p>
          <a:p>
            <a:pPr>
              <a:buNone/>
            </a:pPr>
            <a:r>
              <a:rPr lang="en-US" dirty="0" smtClean="0"/>
              <a:t>   2.5 Type of contracts</a:t>
            </a:r>
          </a:p>
          <a:p>
            <a:pPr>
              <a:buNone/>
            </a:pPr>
            <a:r>
              <a:rPr lang="en-US" dirty="0" smtClean="0"/>
              <a:t>	2.5.1 Works </a:t>
            </a:r>
          </a:p>
          <a:p>
            <a:pPr>
              <a:buNone/>
            </a:pPr>
            <a:r>
              <a:rPr lang="en-US" dirty="0" smtClean="0"/>
              <a:t>	2.5.2 Services </a:t>
            </a:r>
          </a:p>
          <a:p>
            <a:pPr>
              <a:buNone/>
            </a:pPr>
            <a:r>
              <a:rPr lang="en-US" dirty="0" smtClean="0"/>
              <a:t>	2.5.3 Supplies </a:t>
            </a:r>
          </a:p>
          <a:p>
            <a:pPr>
              <a:buNone/>
            </a:pPr>
            <a:r>
              <a:rPr lang="en-US" dirty="0" smtClean="0"/>
              <a:t>             2.5.4 Implementation after contracting</a:t>
            </a:r>
          </a:p>
          <a:p>
            <a:pPr>
              <a:buNone/>
            </a:pPr>
            <a:r>
              <a:rPr lang="en-US" dirty="0" smtClean="0"/>
              <a:t>   2.6 Procedures for payment of contractors (``Fund allocation request``) </a:t>
            </a:r>
          </a:p>
          <a:p>
            <a:pPr>
              <a:buNone/>
            </a:pPr>
            <a:r>
              <a:rPr lang="en-US" dirty="0" smtClean="0"/>
              <a:t>   2.7 Accounting </a:t>
            </a:r>
          </a:p>
          <a:p>
            <a:pPr>
              <a:buNone/>
            </a:pPr>
            <a:r>
              <a:rPr lang="en-US" dirty="0" smtClean="0"/>
              <a:t>   2.8 Staffing </a:t>
            </a:r>
          </a:p>
          <a:p>
            <a:pPr>
              <a:buNone/>
            </a:pPr>
            <a:r>
              <a:rPr lang="en-US" dirty="0" smtClean="0"/>
              <a:t>   2.9 Communication</a:t>
            </a:r>
          </a:p>
          <a:p>
            <a:pPr>
              <a:buNone/>
            </a:pPr>
            <a:r>
              <a:rPr lang="en-US" b="1" dirty="0" smtClean="0"/>
              <a:t>3 Project completion </a:t>
            </a:r>
          </a:p>
          <a:p>
            <a:pPr>
              <a:buNone/>
            </a:pPr>
            <a:r>
              <a:rPr lang="en-US" dirty="0" smtClean="0"/>
              <a:t>   3.1 Project completion report </a:t>
            </a:r>
          </a:p>
          <a:p>
            <a:pPr>
              <a:buNone/>
            </a:pPr>
            <a:r>
              <a:rPr lang="en-US" dirty="0" smtClean="0"/>
              <a:t>   3.2 Update of monitoring indicators</a:t>
            </a:r>
            <a:endParaRPr lang="en-GB" dirty="0" smtClean="0"/>
          </a:p>
          <a:p>
            <a:pPr>
              <a:buNone/>
            </a:pPr>
            <a:r>
              <a:rPr lang="en-US" b="1" dirty="0" smtClean="0"/>
              <a:t>4 Questions/discussion</a:t>
            </a:r>
            <a:endParaRPr lang="en-US" b="1"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648521"/>
          </a:xfrm>
          <a:prstGeom prst="rect">
            <a:avLst/>
          </a:prstGeom>
        </p:spPr>
        <p:txBody>
          <a:bodyPr wrap="square">
            <a:spAutoFit/>
          </a:bodyPr>
          <a:lstStyle/>
          <a:p>
            <a:pPr>
              <a:buNone/>
            </a:pPr>
            <a:r>
              <a:rPr lang="en-US" i="1" dirty="0" smtClean="0"/>
              <a:t>2.5.4 Implementation after contracting</a:t>
            </a:r>
            <a:r>
              <a:rPr lang="en-US" dirty="0" smtClean="0"/>
              <a:t> 	</a:t>
            </a:r>
            <a:endParaRPr lang="en-US" i="1" dirty="0" smtClean="0"/>
          </a:p>
          <a:p>
            <a:pPr>
              <a:buNone/>
            </a:pPr>
            <a:endParaRPr lang="en-US" dirty="0" smtClean="0"/>
          </a:p>
          <a:p>
            <a:pPr algn="just">
              <a:buNone/>
            </a:pPr>
            <a:r>
              <a:rPr lang="en-GB" dirty="0" smtClean="0"/>
              <a:t>After conclusion of a contract the main sub-project implementation tasks for the PIU and, where applicable, their consultants are listed below:</a:t>
            </a:r>
            <a:endParaRPr lang="en-US" dirty="0" smtClean="0"/>
          </a:p>
          <a:p>
            <a:pPr lvl="0" algn="just"/>
            <a:r>
              <a:rPr lang="en-GB" dirty="0" smtClean="0"/>
              <a:t>Supervise the construction and commission the works;</a:t>
            </a:r>
          </a:p>
          <a:p>
            <a:pPr lvl="0" algn="just"/>
            <a:r>
              <a:rPr lang="en-GB" dirty="0" smtClean="0"/>
              <a:t> Accept the goods;</a:t>
            </a:r>
          </a:p>
          <a:p>
            <a:pPr lvl="0" algn="just"/>
            <a:r>
              <a:rPr lang="en-GB" dirty="0" smtClean="0"/>
              <a:t> Supervise their entry into operation and use;</a:t>
            </a:r>
          </a:p>
          <a:p>
            <a:pPr lvl="0" algn="just"/>
            <a:r>
              <a:rPr lang="en-GB" dirty="0" smtClean="0"/>
              <a:t>Report on possible un forecast technical issues;</a:t>
            </a:r>
            <a:endParaRPr lang="en-US" dirty="0" smtClean="0"/>
          </a:p>
          <a:p>
            <a:pPr lvl="0" algn="just"/>
            <a:r>
              <a:rPr lang="en-GB" dirty="0" smtClean="0"/>
              <a:t>Monitoring during the defects liability period;</a:t>
            </a:r>
            <a:endParaRPr lang="en-US" dirty="0" smtClean="0"/>
          </a:p>
          <a:p>
            <a:pPr lvl="0" algn="just"/>
            <a:r>
              <a:rPr lang="en-GB" dirty="0" smtClean="0"/>
              <a:t>Evaluate the work performed and monitor on a weekly basis the overall sub-project implementation status.</a:t>
            </a:r>
            <a:endParaRPr lang="en-US" dirty="0" smtClean="0"/>
          </a:p>
          <a:p>
            <a:pPr algn="just">
              <a:buNone/>
            </a:pPr>
            <a:endParaRPr lang="en-GB" dirty="0" smtClean="0"/>
          </a:p>
          <a:p>
            <a:pPr algn="just">
              <a:buNone/>
            </a:pPr>
            <a:r>
              <a:rPr lang="en-GB" dirty="0" smtClean="0"/>
              <a:t>For sub-projects where the size and complexity so justify, UPTP loan proceeds will be available for PIU to procure consultants to assist with the project implementation phase. </a:t>
            </a:r>
            <a:endParaRPr lang="en-US" dirty="0" smtClean="0"/>
          </a:p>
          <a:p>
            <a:pPr>
              <a:buNone/>
            </a:pP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31</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6789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Procedures for Payment of contractors (``Fund allocation request``)</a:t>
            </a:r>
          </a:p>
          <a:p>
            <a:pPr algn="just">
              <a:buNone/>
            </a:pPr>
            <a:r>
              <a:rPr lang="en-GB" sz="1900" dirty="0" smtClean="0"/>
              <a:t>The conditions that must be met </a:t>
            </a:r>
            <a:r>
              <a:rPr lang="en-GB" sz="1900" b="1" dirty="0" smtClean="0"/>
              <a:t>prior to allocation of EIB’s funds to a sub-project under the UPTP</a:t>
            </a:r>
            <a:r>
              <a:rPr lang="en-GB" sz="1900" dirty="0" smtClean="0"/>
              <a:t> are the following: </a:t>
            </a:r>
          </a:p>
          <a:p>
            <a:pPr algn="just">
              <a:buNone/>
            </a:pPr>
            <a:endParaRPr lang="en-US" sz="1900" dirty="0" smtClean="0"/>
          </a:p>
          <a:p>
            <a:pPr algn="just"/>
            <a:r>
              <a:rPr lang="en-GB" sz="1900" dirty="0" smtClean="0"/>
              <a:t>Sub-projects must be approved by the PMSU and endorsed by the Steering Committee;</a:t>
            </a:r>
          </a:p>
          <a:p>
            <a:pPr algn="just"/>
            <a:endParaRPr lang="en-US" sz="1900" dirty="0" smtClean="0"/>
          </a:p>
          <a:p>
            <a:pPr algn="just"/>
            <a:r>
              <a:rPr lang="en-GB" sz="1900" dirty="0" smtClean="0"/>
              <a:t>Participating promoters (City Council or City transport company) need to establish and adequately staff a sub-Project Implementation Unit (PIU);</a:t>
            </a:r>
          </a:p>
          <a:p>
            <a:pPr algn="just"/>
            <a:endParaRPr lang="en-US" sz="1900" dirty="0" smtClean="0"/>
          </a:p>
          <a:p>
            <a:pPr algn="just"/>
            <a:r>
              <a:rPr lang="en-GB" sz="1900" dirty="0" smtClean="0"/>
              <a:t>Sufficient information on the sub-project is provided to enable EIB to carry out its due diligence;</a:t>
            </a:r>
          </a:p>
          <a:p>
            <a:pPr algn="just"/>
            <a:endParaRPr lang="en-US" sz="1900" dirty="0" smtClean="0"/>
          </a:p>
          <a:p>
            <a:pPr algn="just"/>
            <a:r>
              <a:rPr lang="en-GB" sz="1900" dirty="0" smtClean="0"/>
              <a:t>If necessary, Technical Assistance (TA) for supporting the sub-project implementation must be available and a sufficient budget must be reserved for it.</a:t>
            </a:r>
            <a:endParaRPr lang="en-US" sz="19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32</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71096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Procedures for Payment of contractors (``Fund allocation request``)</a:t>
            </a:r>
          </a:p>
          <a:p>
            <a:pPr algn="just"/>
            <a:r>
              <a:rPr lang="en-GB" sz="2000" dirty="0" smtClean="0"/>
              <a:t>Sub-projects that complete the preparation phase will need to be approved by the Steering Committee and the EIB for the signature of the Loan Fund Transfer Agreement. The Loan Fund Transfer Agreement shall be co-signed by up to 5 parties: Final Beneficiary, sub-project promoter, MoI, MoF or others as agreed by EIB. </a:t>
            </a:r>
            <a:endParaRPr lang="en-US" sz="2000" dirty="0" smtClean="0"/>
          </a:p>
          <a:p>
            <a:pPr algn="just"/>
            <a:r>
              <a:rPr lang="en-GB" sz="2000" dirty="0" smtClean="0"/>
              <a:t>The role of the MoI under this agreement shall be to, except as otherwise agreed by the Bank in writing, upon receiving a request from the Final Beneficiary to do so, recommend measures to establish tariffs at a level that enables each Final Beneficiary to achieve for each fiscal year total operating revenues such that:</a:t>
            </a:r>
            <a:endParaRPr lang="en-US" sz="2000" dirty="0" smtClean="0"/>
          </a:p>
          <a:p>
            <a:pPr algn="just"/>
            <a:r>
              <a:rPr lang="en-GB" sz="2000" dirty="0" smtClean="0"/>
              <a:t>a) the sum of total operating revenues and operating subsidies transferred to the Final Beneficiary is not less than,</a:t>
            </a:r>
            <a:endParaRPr lang="en-US" sz="2000" dirty="0" smtClean="0"/>
          </a:p>
          <a:p>
            <a:pPr algn="just"/>
            <a:r>
              <a:rPr lang="en-GB" sz="2000" dirty="0" smtClean="0"/>
              <a:t>b) the sum of debt service requirements, including those arising under the Loan Fund Transfer Agreement, and operating expenses. </a:t>
            </a:r>
            <a:endParaRPr lang="en-US" sz="2000" dirty="0" smtClean="0"/>
          </a:p>
          <a:p>
            <a:pPr algn="just">
              <a:buNone/>
            </a:pPr>
            <a:r>
              <a:rPr lang="en-GB" sz="2000" dirty="0" smtClean="0"/>
              <a:t>The MoF shall ensure that sufficient collateral is available under the terms of the agreement from the promoter and/or municipality. </a:t>
            </a: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33</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686800" cy="40934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Procedures for Payment of contractors (``Fund allocation request``)</a:t>
            </a:r>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525411"/>
          </a:xfrm>
          <a:prstGeom prst="rect">
            <a:avLst/>
          </a:prstGeom>
        </p:spPr>
        <p:txBody>
          <a:bodyPr wrap="square">
            <a:spAutoFit/>
          </a:bodyPr>
          <a:lstStyle/>
          <a:p>
            <a:endParaRPr lang="en-US" dirty="0" smtClean="0"/>
          </a:p>
          <a:p>
            <a:pPr algn="just"/>
            <a:r>
              <a:rPr lang="en-US" dirty="0" smtClean="0"/>
              <a:t>Payments to sub-projects will be made directly from the MoF, according to procedures outlined in the Loan Fund Transfer Agreement, to the consultants, contractors or suppliers following clearance of the invoices by the PIUs and PMSU.  Engineering consultants, contractors and suppliers shall issue their invoices in accordance with the progress of the works / deliverables and the contractual stipulations (payment scheme). </a:t>
            </a:r>
          </a:p>
          <a:p>
            <a:pPr algn="just"/>
            <a:r>
              <a:rPr lang="en-US" dirty="0" smtClean="0"/>
              <a:t>The PIUs and, if appropriate, the supervision consultants shall carry out detailed checks of the contractors payment statements and have authority under the contracts to make corrections. The contractor’s certificates of the amounts due to be paid are contractually binding. </a:t>
            </a:r>
          </a:p>
          <a:p>
            <a:pPr algn="just">
              <a:buNone/>
            </a:pPr>
            <a:r>
              <a:rPr lang="en-US" dirty="0" smtClean="0"/>
              <a:t>•Each invoice shall be tracked by the PMSU through an invoice control system to be established within the PMSU. </a:t>
            </a:r>
          </a:p>
          <a:p>
            <a:pPr algn="just"/>
            <a:r>
              <a:rPr lang="en-US" dirty="0" smtClean="0"/>
              <a:t>The PMSU shall consolidate on a the payments due under sub-Projects and submit them for payment on a weekly basis to MoF together with supporting documents. </a:t>
            </a:r>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34</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75097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Procedures for Payment of contractors      </a:t>
            </a:r>
            <a:r>
              <a:rPr lang="en-US" sz="2000" b="1" i="1" dirty="0" smtClean="0"/>
              <a:t>EIB verification rights</a:t>
            </a:r>
          </a:p>
          <a:p>
            <a:pPr algn="just"/>
            <a:r>
              <a:rPr lang="en-GB" sz="1900" dirty="0" smtClean="0"/>
              <a:t>EIB will hire verification experts that will carry out sample checks at different stages in the sub-project implementation process. The Final Beneficiary will ensure that appropriate access to any site and any document required for carrying out the verification is granted to the experts upon their request. The verification may concern, but shall not be limited to the following elements:</a:t>
            </a:r>
            <a:endParaRPr lang="en-US" sz="1900" dirty="0" smtClean="0"/>
          </a:p>
          <a:p>
            <a:pPr lvl="0" algn="just"/>
            <a:r>
              <a:rPr lang="en-GB" sz="1900" dirty="0" smtClean="0"/>
              <a:t>Compliance of the scope of works with recommendations of preparatory studies.</a:t>
            </a:r>
            <a:endParaRPr lang="en-US" sz="1900" dirty="0" smtClean="0"/>
          </a:p>
          <a:p>
            <a:pPr lvl="0"/>
            <a:r>
              <a:rPr lang="en-GB" sz="1900" dirty="0" smtClean="0"/>
              <a:t>Quality of technical designs;</a:t>
            </a:r>
            <a:endParaRPr lang="en-US" sz="1900" dirty="0" smtClean="0"/>
          </a:p>
          <a:p>
            <a:pPr lvl="0"/>
            <a:r>
              <a:rPr lang="en-GB" sz="1900" dirty="0" smtClean="0"/>
              <a:t>Quality of infrastructure construction works;</a:t>
            </a:r>
            <a:endParaRPr lang="en-US" sz="1900" dirty="0" smtClean="0"/>
          </a:p>
          <a:p>
            <a:pPr lvl="0"/>
            <a:r>
              <a:rPr lang="en-GB" sz="1900" dirty="0" smtClean="0"/>
              <a:t>Quality of rolling stock used;</a:t>
            </a:r>
            <a:endParaRPr lang="en-US" sz="1900" dirty="0" smtClean="0"/>
          </a:p>
          <a:p>
            <a:pPr lvl="0"/>
            <a:r>
              <a:rPr lang="en-GB" sz="1900" dirty="0" smtClean="0"/>
              <a:t>Quality of services with the use of purchased Rolling stock;</a:t>
            </a:r>
            <a:endParaRPr lang="en-US" sz="1900" dirty="0" smtClean="0"/>
          </a:p>
          <a:p>
            <a:pPr lvl="0"/>
            <a:r>
              <a:rPr lang="en-GB" sz="1900" dirty="0" smtClean="0"/>
              <a:t>Ensuring that PSC, if contracted, is conveniently implemented;</a:t>
            </a:r>
            <a:endParaRPr lang="en-US" sz="1900" dirty="0" smtClean="0"/>
          </a:p>
          <a:p>
            <a:pPr lvl="0"/>
            <a:r>
              <a:rPr lang="en-GB" sz="1900" dirty="0" smtClean="0"/>
              <a:t>Ex-post verification of sub-project results;</a:t>
            </a:r>
            <a:endParaRPr lang="en-US" sz="1900" dirty="0" smtClean="0"/>
          </a:p>
          <a:p>
            <a:pPr lvl="0"/>
            <a:r>
              <a:rPr lang="en-GB" sz="1900" dirty="0" smtClean="0"/>
              <a:t>Procurement;</a:t>
            </a:r>
            <a:endParaRPr lang="en-US" sz="1900" dirty="0" smtClean="0"/>
          </a:p>
          <a:p>
            <a:pPr lvl="0"/>
            <a:r>
              <a:rPr lang="en-GB" sz="1900" dirty="0" smtClean="0"/>
              <a:t>Reporting on and fulfilment of financial and operational targets.</a:t>
            </a:r>
            <a:endParaRPr lang="en-US" sz="1900" dirty="0" smtClean="0"/>
          </a:p>
          <a:p>
            <a:pPr algn="just"/>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35</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68018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2.7 Accounting</a:t>
            </a:r>
            <a:endParaRPr lang="en-US" sz="1900" dirty="0" smtClean="0"/>
          </a:p>
          <a:p>
            <a:pPr algn="just">
              <a:buNone/>
            </a:pPr>
            <a:r>
              <a:rPr lang="en-GB" sz="2000" dirty="0" smtClean="0"/>
              <a:t>	Sub-projects accounting records will be maintained by the financial specialist of each PIU for its respective sub-project based on a common standard for all PIUs agreed by the PMSU and the EIB. The accounting records for the sub-project will be maintained on a set of accounts, segregated from other activities of the PIU, in an automated accounting system available at PIU and accessible for audits by the PMSU and EIB at any time. </a:t>
            </a:r>
          </a:p>
          <a:p>
            <a:pPr algn="just">
              <a:buNone/>
            </a:pPr>
            <a:endParaRPr lang="en-GB" sz="2000" dirty="0" smtClean="0"/>
          </a:p>
          <a:p>
            <a:pPr algn="just"/>
            <a:r>
              <a:rPr lang="en-GB" sz="2000" dirty="0" smtClean="0"/>
              <a:t>Sub-projects accounting records will be maintained in accordance with the requirements of National Accounting Standards in national currency (UAH), in the currency of payment and in EUR equivalents.</a:t>
            </a:r>
          </a:p>
          <a:p>
            <a:pPr algn="just"/>
            <a:endParaRPr lang="en-GB" sz="2000" dirty="0" smtClean="0"/>
          </a:p>
          <a:p>
            <a:pPr algn="just"/>
            <a:r>
              <a:rPr lang="en-GB" sz="2000" dirty="0" smtClean="0"/>
              <a:t>The language applied in recording financial transactions, reconciliation of accounts and financial reporting shall be bilingual (English and Ukrainian) as the Project is subject to audit and evaluations from EIB. </a:t>
            </a: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36</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82853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2.8 Staffing</a:t>
            </a:r>
          </a:p>
          <a:p>
            <a:pPr>
              <a:buNone/>
            </a:pPr>
            <a:r>
              <a:rPr lang="en-US" sz="1800" dirty="0" smtClean="0"/>
              <a:t>A PIU will generally consist of: </a:t>
            </a:r>
          </a:p>
          <a:p>
            <a:pPr>
              <a:buFont typeface="Arial" pitchFamily="34" charset="0"/>
              <a:buChar char="•"/>
            </a:pPr>
            <a:r>
              <a:rPr lang="en-US" sz="1800" dirty="0" smtClean="0"/>
              <a:t>a sub-project manager/coordinator, </a:t>
            </a:r>
          </a:p>
          <a:p>
            <a:pPr>
              <a:buFont typeface="Arial" pitchFamily="34" charset="0"/>
              <a:buChar char="•"/>
            </a:pPr>
            <a:r>
              <a:rPr lang="en-US" sz="1800" dirty="0" smtClean="0"/>
              <a:t>a procurement specialist(s), </a:t>
            </a:r>
          </a:p>
          <a:p>
            <a:pPr>
              <a:buFont typeface="Arial" pitchFamily="34" charset="0"/>
              <a:buChar char="•"/>
            </a:pPr>
            <a:r>
              <a:rPr lang="en-US" sz="1800" dirty="0" smtClean="0"/>
              <a:t>sector engineer(s), and </a:t>
            </a:r>
          </a:p>
          <a:p>
            <a:pPr>
              <a:buFont typeface="Arial" pitchFamily="34" charset="0"/>
              <a:buChar char="•"/>
            </a:pPr>
            <a:r>
              <a:rPr lang="en-US" sz="1800" dirty="0" smtClean="0"/>
              <a:t>a financial management specialist. </a:t>
            </a:r>
          </a:p>
          <a:p>
            <a:pPr algn="just">
              <a:buNone/>
            </a:pPr>
            <a:r>
              <a:rPr lang="en-US" sz="1800" dirty="0" smtClean="0"/>
              <a:t>	For large sub-projects these experts are expected to dedicate 100% of their time to the PIU and sub-projects. The Final Beneficiary PIU at its own discretion may involve other personnel in the PIU as needed taking into account the volume and nature of tasks set before the PIU. For large sub-project(s), the PIU may be supported by a separate external consultant team funded with TA funds coming from donors, or from loan proceeds. It is the responsibility of the Final Beneficiary to determine the most suitable and operational PIU structure and staffing to match the sub-project needs. </a:t>
            </a:r>
          </a:p>
          <a:p>
            <a:pPr algn="just">
              <a:buNone/>
            </a:pPr>
            <a:r>
              <a:rPr lang="en-US" sz="1800" dirty="0" smtClean="0"/>
              <a:t>	Implementation of sub-projects under the UPTP will require appointment of sub-project Managers. This position will generally be fulfilled by the PIU manager or a suitably qualified and experienced member of the PIU staff if justified and agreed by the PMSU. </a:t>
            </a:r>
          </a:p>
          <a:p>
            <a:r>
              <a:rPr lang="en-US" sz="1800" dirty="0" smtClean="0"/>
              <a:t/>
            </a:r>
            <a:br>
              <a:rPr lang="en-US" sz="1800" dirty="0" smtClean="0"/>
            </a:br>
            <a:endParaRPr lang="en-US" sz="1800" dirty="0" smtClean="0"/>
          </a:p>
          <a:p>
            <a:pPr>
              <a:buNone/>
            </a:pPr>
            <a:endParaRPr lang="en-US" sz="1800" i="1" dirty="0" smtClean="0"/>
          </a:p>
          <a:p>
            <a:pPr algn="just"/>
            <a:endParaRPr lang="en-US" sz="20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37</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18617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2.9  Communication</a:t>
            </a:r>
          </a:p>
          <a:p>
            <a:pPr>
              <a:buNone/>
            </a:pPr>
            <a:endParaRPr lang="en-US" sz="2000" i="1" dirty="0" smtClean="0"/>
          </a:p>
          <a:p>
            <a:pPr algn="just"/>
            <a:r>
              <a:rPr lang="en-US" sz="2000" dirty="0" smtClean="0"/>
              <a:t>A UPTP communication action plan will be prepared by the PMSU and sent to the PIU. </a:t>
            </a:r>
          </a:p>
          <a:p>
            <a:pPr algn="just"/>
            <a:r>
              <a:rPr lang="en-US" sz="2000" dirty="0" smtClean="0"/>
              <a:t>It will include effective public communication channel, e.g. a dedicated web-page of MoI website, press-events forecast during the sub-projects implementation (e.g. use of new rolling stock or infrastructure);</a:t>
            </a:r>
          </a:p>
          <a:p>
            <a:pPr algn="just"/>
            <a:r>
              <a:rPr lang="en-US" sz="2000" dirty="0" smtClean="0"/>
              <a:t>This communication  plan should as well promote the institutional/management changes in the public transport such as for instance, the implementation of the Regulation 1370 on public passenger transport services by rail and by road and others.</a:t>
            </a:r>
          </a:p>
          <a:p>
            <a:pPr algn="just"/>
            <a:r>
              <a:rPr lang="en-US" sz="2000" dirty="0" smtClean="0"/>
              <a:t>It will as well underline the best way to use the results of the joint work between the EIB/MoI/Cities (concerned) to progress towards sustainable urban transport in Ukraine </a:t>
            </a:r>
          </a:p>
          <a:p>
            <a:pPr>
              <a:buNone/>
            </a:pPr>
            <a:r>
              <a:rPr lang="en-US" sz="2000" dirty="0" smtClean="0"/>
              <a:t/>
            </a:r>
            <a:br>
              <a:rPr lang="en-US" sz="2000" dirty="0" smtClean="0"/>
            </a:br>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38</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2551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b="1" i="1" dirty="0" smtClean="0"/>
              <a:t>3 Project and sub-projects completion</a:t>
            </a:r>
          </a:p>
          <a:p>
            <a:pPr>
              <a:buNone/>
            </a:pPr>
            <a:r>
              <a:rPr lang="en-US" sz="2000" i="1" dirty="0" smtClean="0"/>
              <a:t>3.1 UPTP Completion and first year of operations</a:t>
            </a:r>
          </a:p>
          <a:p>
            <a:pPr algn="just"/>
            <a:r>
              <a:rPr lang="en-GB" sz="2000" dirty="0" smtClean="0"/>
              <a:t>The completion of the Project is expected to be achieved within a 5 years period following the Date of Effectiveness.</a:t>
            </a:r>
          </a:p>
          <a:p>
            <a:pPr algn="just"/>
            <a:r>
              <a:rPr lang="en-GB" sz="2000" dirty="0" smtClean="0"/>
              <a:t>A UPTP</a:t>
            </a:r>
            <a:r>
              <a:rPr lang="en-GB" sz="2000" b="1" dirty="0" smtClean="0"/>
              <a:t> </a:t>
            </a:r>
            <a:r>
              <a:rPr lang="en-GB" sz="2000" dirty="0" smtClean="0"/>
              <a:t>completion report is to be submitted 15 months after completion of works, supplies delivery and services performed. Content of the report is listed below:</a:t>
            </a:r>
            <a:endParaRPr lang="en-US" sz="2000" dirty="0" smtClean="0"/>
          </a:p>
          <a:p>
            <a:pPr algn="just"/>
            <a:r>
              <a:rPr lang="en-GB" sz="2000" dirty="0" smtClean="0"/>
              <a:t>A final description of the allocation process as completed, explaining the reasons for any significant change compared to the initial scope;</a:t>
            </a:r>
            <a:endParaRPr lang="en-US" sz="2000" dirty="0" smtClean="0"/>
          </a:p>
          <a:p>
            <a:pPr algn="just"/>
            <a:r>
              <a:rPr lang="en-GB" sz="2000" dirty="0" smtClean="0"/>
              <a:t>The date of completion of each of the sub-projects, explaining reasons for any possible delay;</a:t>
            </a:r>
            <a:endParaRPr lang="en-US" sz="2000" dirty="0" smtClean="0"/>
          </a:p>
          <a:p>
            <a:pPr algn="just"/>
            <a:r>
              <a:rPr lang="en-GB" sz="2000" dirty="0" smtClean="0"/>
              <a:t>The final cost of the sub-projects, explaining reasons for any possible cost variations vs. initial budgeted cost;</a:t>
            </a:r>
            <a:endParaRPr lang="en-US" sz="2000" dirty="0" smtClean="0"/>
          </a:p>
          <a:p>
            <a:pPr algn="just"/>
            <a:r>
              <a:rPr lang="en-GB" sz="2000" dirty="0" smtClean="0"/>
              <a:t>Employment effects of the sub-projects: person-days required during implementation as well as permanent new jobs created;</a:t>
            </a:r>
            <a:endParaRPr lang="en-US" sz="2000" dirty="0" smtClean="0"/>
          </a:p>
          <a:p>
            <a:r>
              <a:rPr lang="en-GB" sz="2000" dirty="0" smtClean="0"/>
              <a:t>A description of any major issue with social or  environment impacts;</a:t>
            </a:r>
            <a:endParaRPr lang="en-US" sz="2000" dirty="0" smtClean="0"/>
          </a:p>
          <a:p>
            <a:endParaRPr lang="en-US" sz="2000" dirty="0" smtClean="0"/>
          </a:p>
          <a:p>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39</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28465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3 Project and sub-projects completion (continued)</a:t>
            </a:r>
          </a:p>
          <a:p>
            <a:pPr>
              <a:buNone/>
            </a:pPr>
            <a:endParaRPr lang="en-US" sz="2000" i="1" dirty="0" smtClean="0"/>
          </a:p>
          <a:p>
            <a:r>
              <a:rPr lang="en-GB" sz="2000" dirty="0" smtClean="0"/>
              <a:t>Update on the sub-projects’ use;</a:t>
            </a:r>
          </a:p>
          <a:p>
            <a:r>
              <a:rPr lang="en-GB" sz="2000" dirty="0" smtClean="0"/>
              <a:t>Update on procurement procedures;</a:t>
            </a:r>
            <a:endParaRPr lang="en-US" sz="2000" dirty="0" smtClean="0"/>
          </a:p>
          <a:p>
            <a:r>
              <a:rPr lang="en-GB" sz="2000" dirty="0" smtClean="0"/>
              <a:t>Comments on any significant issue or risk that may affect the UPTP and the sub-project’s operation;</a:t>
            </a:r>
            <a:endParaRPr lang="en-US" sz="2000" dirty="0" smtClean="0"/>
          </a:p>
          <a:p>
            <a:r>
              <a:rPr lang="en-GB" sz="2000" dirty="0" smtClean="0"/>
              <a:t>Comments on any legal actions concerning the sub-projects that may be on-going;</a:t>
            </a:r>
            <a:endParaRPr lang="en-US" sz="2000" dirty="0" smtClean="0"/>
          </a:p>
          <a:p>
            <a:r>
              <a:rPr lang="en-GB" sz="2000" dirty="0" smtClean="0"/>
              <a:t>Statement about any possible delay, reasons, and remedy actions or recommendations;</a:t>
            </a:r>
            <a:endParaRPr lang="en-US" sz="2000" dirty="0" smtClean="0"/>
          </a:p>
          <a:p>
            <a:r>
              <a:rPr lang="en-GB" sz="2000" dirty="0" smtClean="0"/>
              <a:t>Update on the UPTP monitoring indicators </a:t>
            </a:r>
          </a:p>
          <a:p>
            <a:pPr>
              <a:buNone/>
            </a:pPr>
            <a:r>
              <a:rPr lang="en-GB" sz="2000" i="1" dirty="0" smtClean="0"/>
              <a:t>3.2 Update of monitoring indicators</a:t>
            </a:r>
          </a:p>
          <a:p>
            <a:pPr>
              <a:buNone/>
            </a:pPr>
            <a:r>
              <a:rPr lang="en-GB" sz="2000" dirty="0" smtClean="0"/>
              <a:t>The Borrower (MIU and Final Beneficiaries) shall deliver to the Bank another update on the monitoring indicators, as they were set out in the PPM, at the latest 3 years after the Project’s completion report.</a:t>
            </a:r>
          </a:p>
          <a:p>
            <a:pPr>
              <a:buNone/>
            </a:pPr>
            <a:r>
              <a:rPr lang="en-GB" sz="2000" dirty="0" smtClean="0"/>
              <a:t>These reports should be forwarded to the EIB in the English language.</a:t>
            </a:r>
            <a:endParaRPr lang="en-US" sz="2000" dirty="0" smtClean="0"/>
          </a:p>
          <a:p>
            <a:pPr>
              <a:buNone/>
            </a:pPr>
            <a:endParaRPr lang="en-US" sz="2000" i="1" dirty="0" smtClean="0"/>
          </a:p>
          <a:p>
            <a:pPr>
              <a:buNone/>
            </a:pPr>
            <a:r>
              <a:rPr lang="en-US" sz="2000" dirty="0" smtClean="0"/>
              <a:t/>
            </a:r>
            <a:br>
              <a:rPr lang="en-US" sz="2000" dirty="0" smtClean="0"/>
            </a:br>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609600" y="1066801"/>
            <a:ext cx="8229600" cy="4056495"/>
          </a:xfrm>
          <a:prstGeom prst="rect">
            <a:avLst/>
          </a:prstGeom>
        </p:spPr>
        <p:txBody>
          <a:bodyPr wrap="square">
            <a:spAutoFit/>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GB" b="1" i="1" dirty="0" smtClean="0"/>
          </a:p>
          <a:p>
            <a:endParaRPr lang="en-US" sz="1800" dirty="0" smtClean="0"/>
          </a:p>
          <a:p>
            <a:pPr>
              <a:buNone/>
            </a:pPr>
            <a:endParaRPr lang="en-US" dirty="0"/>
          </a:p>
        </p:txBody>
      </p:sp>
      <p:sp>
        <p:nvSpPr>
          <p:cNvPr id="7" name="Text Box 2"/>
          <p:cNvSpPr txBox="1">
            <a:spLocks noChangeArrowheads="1"/>
          </p:cNvSpPr>
          <p:nvPr/>
        </p:nvSpPr>
        <p:spPr bwMode="auto">
          <a:xfrm>
            <a:off x="411163" y="1143000"/>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381000" y="1295400"/>
            <a:ext cx="8382000" cy="4893647"/>
          </a:xfrm>
          <a:prstGeom prst="rect">
            <a:avLst/>
          </a:prstGeom>
        </p:spPr>
        <p:txBody>
          <a:bodyPr wrap="square">
            <a:spAutoFit/>
          </a:bodyPr>
          <a:lstStyle/>
          <a:p>
            <a:pPr>
              <a:buNone/>
            </a:pPr>
            <a:r>
              <a:rPr lang="en-US" b="1" dirty="0" smtClean="0"/>
              <a:t>1 Preparation of sub-projects </a:t>
            </a:r>
          </a:p>
          <a:p>
            <a:pPr>
              <a:buNone/>
            </a:pPr>
            <a:r>
              <a:rPr lang="en-US" dirty="0" smtClean="0"/>
              <a:t>   1.1 </a:t>
            </a:r>
            <a:r>
              <a:rPr lang="ru-RU" dirty="0" smtClean="0"/>
              <a:t>ТЭО</a:t>
            </a:r>
            <a:r>
              <a:rPr lang="en-US" dirty="0" smtClean="0"/>
              <a:t>/Feasibility Study (FS) and Cost Benefit Analysis (CBA) </a:t>
            </a:r>
          </a:p>
          <a:p>
            <a:pPr algn="just">
              <a:buNone/>
            </a:pPr>
            <a:endParaRPr lang="en-US" dirty="0" smtClean="0"/>
          </a:p>
          <a:p>
            <a:pPr algn="just">
              <a:buNone/>
            </a:pPr>
            <a:r>
              <a:rPr lang="en-US" dirty="0" smtClean="0"/>
              <a:t>A feasibility study is defined in the Cambridge dictionary as ``an examination of a situation to decide if a suggested method, plan, or piece of work is possible or reasonable``.  </a:t>
            </a:r>
          </a:p>
          <a:p>
            <a:pPr algn="just">
              <a:buNone/>
            </a:pPr>
            <a:endParaRPr lang="en-US" dirty="0" smtClean="0"/>
          </a:p>
          <a:p>
            <a:pPr algn="just">
              <a:buNone/>
            </a:pPr>
            <a:r>
              <a:rPr lang="en-US" dirty="0" smtClean="0"/>
              <a:t>It is the basis for determining the need for financial investments.</a:t>
            </a:r>
          </a:p>
          <a:p>
            <a:pPr algn="just">
              <a:buNone/>
            </a:pPr>
            <a:endParaRPr lang="en-US" dirty="0" smtClean="0"/>
          </a:p>
          <a:p>
            <a:pPr algn="just">
              <a:buNone/>
            </a:pPr>
            <a:r>
              <a:rPr lang="en-US" dirty="0" smtClean="0"/>
              <a:t>If a system/investment is economically, financially and socially feasible, then the benefits should outweigh the costs within a defined period of time acceptable to the borrower and to the lender, if external financing is required.</a:t>
            </a:r>
            <a:endParaRPr lang="en-GB" dirty="0" smtClean="0"/>
          </a:p>
          <a:p>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sz="2200" i="1" dirty="0" smtClean="0"/>
              <a:t>4 </a:t>
            </a:r>
            <a:r>
              <a:rPr lang="en-US" altLang="en-US" i="1" dirty="0" smtClean="0"/>
              <a:t>Questions and discussion</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629400" cy="707886"/>
          </a:xfrm>
          <a:prstGeom prst="rect">
            <a:avLst/>
          </a:prstGeom>
        </p:spPr>
        <p:txBody>
          <a:bodyPr wrap="square">
            <a:spAutoFit/>
          </a:bodyPr>
          <a:lstStyle/>
          <a:p>
            <a:pPr algn="ctr">
              <a:buNone/>
            </a:pPr>
            <a:r>
              <a:rPr lang="en-US" dirty="0" smtClean="0">
                <a:solidFill>
                  <a:schemeClr val="accent6">
                    <a:lumMod val="50000"/>
                  </a:schemeClr>
                </a:solidFill>
              </a:rPr>
              <a:t>“Support to the Ministry of Infrastructure for the Ukraine Urban Public Transport Framework Loan Project”</a:t>
            </a:r>
            <a:endParaRPr lang="en-US" dirty="0"/>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sz="4000" i="1" dirty="0" smtClean="0"/>
              <a:t>THANK YOU</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629400" cy="707886"/>
          </a:xfrm>
          <a:prstGeom prst="rect">
            <a:avLst/>
          </a:prstGeom>
        </p:spPr>
        <p:txBody>
          <a:bodyPr wrap="square">
            <a:spAutoFit/>
          </a:bodyPr>
          <a:lstStyle/>
          <a:p>
            <a:pPr algn="ctr">
              <a:buNone/>
            </a:pPr>
            <a:r>
              <a:rPr lang="en-US" dirty="0" smtClean="0">
                <a:solidFill>
                  <a:schemeClr val="accent6">
                    <a:lumMod val="50000"/>
                  </a:schemeClr>
                </a:solidFill>
              </a:rPr>
              <a:t>“Support to the Ministry of Infrastructure for the Ukraine Urban Public Transport Framework Loan Project”</a:t>
            </a:r>
            <a:endParaRPr lang="en-US" dirty="0"/>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rgbClr val="002060"/>
                </a:solidFill>
              </a:rPr>
              <a:t>“</a:t>
            </a: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382000" cy="9224064"/>
          </a:xfrm>
          <a:prstGeom prst="rect">
            <a:avLst/>
          </a:prstGeom>
        </p:spPr>
        <p:txBody>
          <a:bodyPr wrap="square">
            <a:spAutoFit/>
          </a:bodyPr>
          <a:lstStyle/>
          <a:p>
            <a:pPr>
              <a:buNone/>
            </a:pPr>
            <a:r>
              <a:rPr lang="en-US" sz="1900" dirty="0" smtClean="0"/>
              <a:t>In order to do a thorough cost-benefit analysis, are needed:</a:t>
            </a:r>
          </a:p>
          <a:p>
            <a:pPr>
              <a:buNone/>
            </a:pPr>
            <a:r>
              <a:rPr lang="en-US" sz="1900" dirty="0" smtClean="0"/>
              <a:t>1) Development/investment Costs of the sub project;</a:t>
            </a:r>
          </a:p>
          <a:p>
            <a:pPr>
              <a:buNone/>
            </a:pPr>
            <a:r>
              <a:rPr lang="en-US" sz="1900" dirty="0" smtClean="0"/>
              <a:t>2) Annual Operating Costs (VOC most often in the transport sector);</a:t>
            </a:r>
          </a:p>
          <a:p>
            <a:pPr>
              <a:buNone/>
            </a:pPr>
            <a:r>
              <a:rPr lang="en-US" sz="1900" dirty="0" smtClean="0"/>
              <a:t>3) Annual revenues and benefits;</a:t>
            </a:r>
          </a:p>
          <a:p>
            <a:pPr>
              <a:buNone/>
            </a:pPr>
            <a:r>
              <a:rPr lang="en-US" sz="1900" dirty="0" smtClean="0"/>
              <a:t>4) Economic life of the item in the system (10 ?, 15 ?, 20 ? years)</a:t>
            </a:r>
          </a:p>
          <a:p>
            <a:pPr>
              <a:buNone/>
            </a:pPr>
            <a:r>
              <a:rPr lang="en-US" sz="1900" dirty="0" smtClean="0"/>
              <a:t>5) Required rate of return including subsidies/compensation by the City council.</a:t>
            </a:r>
          </a:p>
          <a:p>
            <a:pPr>
              <a:buNone/>
            </a:pPr>
            <a:r>
              <a:rPr lang="en-US" sz="1900" i="1" dirty="0" smtClean="0"/>
              <a:t>Example:</a:t>
            </a:r>
          </a:p>
          <a:p>
            <a:pPr algn="just">
              <a:buNone/>
            </a:pPr>
            <a:r>
              <a:rPr lang="en-US" sz="1900" dirty="0" smtClean="0"/>
              <a:t>The planned investment costs € 1 million to develop and implement and reduces costs and/or increases revenues by € 100,000 annually. Payback period is € 1 million/ €100,000 = 10 years; Net present value and Internal rate of return, are used as well for CBA. </a:t>
            </a:r>
          </a:p>
          <a:p>
            <a:pPr algn="just">
              <a:buNone/>
            </a:pPr>
            <a:r>
              <a:rPr lang="en-US" sz="1900" dirty="0" smtClean="0"/>
              <a:t>In the UPTP, others factors are to be taken into account (social and environment benefits, decreased fuel costs if more public transport passengers, others). For detailed info and EU guideline for CBA:</a:t>
            </a:r>
          </a:p>
          <a:p>
            <a:pPr algn="just">
              <a:buNone/>
            </a:pPr>
            <a:r>
              <a:rPr lang="en-US" sz="1900" dirty="0" smtClean="0"/>
              <a:t>http://ec.europa.eu/regional_policy/sources/docgener/studies/pdf/cba_guide.pdf </a:t>
            </a:r>
          </a:p>
          <a:p>
            <a:pPr algn="just">
              <a:buNone/>
            </a:pPr>
            <a:endParaRPr lang="en-US" sz="1900" dirty="0" smtClean="0"/>
          </a:p>
          <a:p>
            <a:pPr>
              <a:buNone/>
            </a:pPr>
            <a:endParaRPr lang="en-US" dirty="0" smtClean="0"/>
          </a:p>
          <a:p>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None/>
            </a:pPr>
            <a:endParaRPr lang="en-US" dirty="0" smtClean="0"/>
          </a:p>
        </p:txBody>
      </p:sp>
      <p:sp>
        <p:nvSpPr>
          <p:cNvPr id="7" name="Text Box 2"/>
          <p:cNvSpPr txBox="1">
            <a:spLocks noChangeArrowheads="1"/>
          </p:cNvSpPr>
          <p:nvPr/>
        </p:nvSpPr>
        <p:spPr bwMode="auto">
          <a:xfrm>
            <a:off x="152400" y="838200"/>
            <a:ext cx="8732837"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7946791"/>
          </a:xfrm>
          <a:prstGeom prst="rect">
            <a:avLst/>
          </a:prstGeom>
        </p:spPr>
        <p:txBody>
          <a:bodyPr wrap="square">
            <a:spAutoFit/>
          </a:bodyPr>
          <a:lstStyle/>
          <a:p>
            <a:pPr algn="just">
              <a:buNone/>
            </a:pPr>
            <a:r>
              <a:rPr lang="en-GB" i="1" dirty="0" smtClean="0"/>
              <a:t>1.2 Environmental and Social Impact Assessment (ESIA)</a:t>
            </a:r>
          </a:p>
          <a:p>
            <a:pPr>
              <a:buNone/>
            </a:pPr>
            <a:r>
              <a:rPr lang="en-GB" dirty="0" smtClean="0"/>
              <a:t>Each sub-project:</a:t>
            </a:r>
          </a:p>
          <a:p>
            <a:pPr algn="just">
              <a:buNone/>
            </a:pPr>
            <a:r>
              <a:rPr lang="en-GB" dirty="0" smtClean="0"/>
              <a:t>- must comply with the international conventions Ukraine is part of, e.g. For environment issues, the </a:t>
            </a:r>
            <a:r>
              <a:rPr lang="en-US" dirty="0" smtClean="0"/>
              <a:t>Convention on Access to Information, Participation of Public in the Process of Decision-making and Access to Justice (Aarhus Convention) </a:t>
            </a:r>
            <a:r>
              <a:rPr lang="en-GB" dirty="0" smtClean="0"/>
              <a:t>following minimum requirements with respect to environmental legislation and information access: </a:t>
            </a:r>
            <a:endParaRPr lang="en-US" dirty="0" smtClean="0"/>
          </a:p>
          <a:p>
            <a:pPr algn="just">
              <a:buNone/>
            </a:pPr>
            <a:r>
              <a:rPr lang="en-GB" dirty="0" smtClean="0"/>
              <a:t>- shall be carried out in accordance with the basic principles of Directives 79/409/EC (Birds); 85/337/EC (Environmental Impact Assessment) as amended; 92/43/EC (Habitats), 96/11/EC (IPPC) and 2001/80/EC (Large Combustion Plants) where applicable and of the EIB Environmental and Social Standards (</a:t>
            </a:r>
            <a:r>
              <a:rPr lang="en-US" dirty="0" smtClean="0"/>
              <a:t>http://www.eib.org/attachments/strategies/environmental_and_social_practices_handbook_en.pdf) </a:t>
            </a:r>
          </a:p>
          <a:p>
            <a:pPr>
              <a:buNone/>
            </a:pP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305800" cy="9024009"/>
          </a:xfrm>
          <a:prstGeom prst="rect">
            <a:avLst/>
          </a:prstGeom>
        </p:spPr>
        <p:txBody>
          <a:bodyPr wrap="square">
            <a:spAutoFit/>
          </a:bodyPr>
          <a:lstStyle/>
          <a:p>
            <a:pPr algn="just">
              <a:buNone/>
            </a:pPr>
            <a:r>
              <a:rPr lang="en-GB" i="1" dirty="0" smtClean="0"/>
              <a:t>1.2 Environmental and Social Impact Assessment (ESIA)</a:t>
            </a:r>
          </a:p>
          <a:p>
            <a:pPr algn="just">
              <a:buNone/>
            </a:pPr>
            <a:endParaRPr lang="en-GB" sz="1800" dirty="0" smtClean="0"/>
          </a:p>
          <a:p>
            <a:pPr algn="just">
              <a:buNone/>
            </a:pPr>
            <a:r>
              <a:rPr lang="en-GB" sz="1800" dirty="0" smtClean="0"/>
              <a:t>Based on these requirements, the Final Beneficiary shall undertake an Environmental Impact Assessment (EIA) for the sub-projects selected under the UPTP, </a:t>
            </a:r>
            <a:r>
              <a:rPr lang="en-GB" sz="1800" b="1" dirty="0" smtClean="0"/>
              <a:t>that add to the existing environmental situation </a:t>
            </a:r>
            <a:r>
              <a:rPr lang="en-GB" sz="1800" dirty="0" smtClean="0"/>
              <a:t>(such as for instance the extension of tramway lines, construction of new depots, stations) in line with international conventions of which Ukraine is part of and the principles of the Directive 2001/42/EC. </a:t>
            </a:r>
          </a:p>
          <a:p>
            <a:pPr algn="just">
              <a:buNone/>
            </a:pPr>
            <a:r>
              <a:rPr lang="en-GB" sz="1800" dirty="0" smtClean="0"/>
              <a:t>In case of </a:t>
            </a:r>
            <a:r>
              <a:rPr lang="en-GB" sz="1800" b="1" dirty="0" smtClean="0"/>
              <a:t>rehabilitation</a:t>
            </a:r>
            <a:r>
              <a:rPr lang="en-GB" sz="1800" dirty="0" smtClean="0"/>
              <a:t> of existing infrastructure (tramway railroads, overhead lines for trolleybuses, depots) environment and social mitigations measures should be prepared for the renovation work period. </a:t>
            </a:r>
          </a:p>
          <a:p>
            <a:pPr algn="just">
              <a:buNone/>
            </a:pPr>
            <a:r>
              <a:rPr lang="en-GB" sz="1800" dirty="0" smtClean="0"/>
              <a:t>For each Sub-Project with potential or likely impact </a:t>
            </a:r>
            <a:r>
              <a:rPr lang="en-GB" sz="1800" b="1" dirty="0" smtClean="0"/>
              <a:t>on a site of nature conservation importance</a:t>
            </a:r>
            <a:r>
              <a:rPr lang="en-GB" sz="1800" dirty="0" smtClean="0"/>
              <a:t> that is protected under national legislation or international agreements, documentary evidence in the Bank’s standard forms and satisfactory to the Bank of the opinion of the competent national authority for nature conservation that no part of the proposed Sub-Project will have a significant negative impact on the site on which the Sub-Project will be carried out.</a:t>
            </a:r>
            <a:endParaRPr lang="en-US" sz="1800" dirty="0" smtClean="0"/>
          </a:p>
          <a:p>
            <a:pPr>
              <a:buNone/>
            </a:pP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1508105"/>
          </a:xfrm>
          <a:prstGeom prst="rect">
            <a:avLst/>
          </a:prstGeom>
        </p:spPr>
        <p:txBody>
          <a:bodyPr wrap="square">
            <a:spAutoFit/>
          </a:bodyPr>
          <a:lstStyle/>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304800" y="1066800"/>
            <a:ext cx="8534400" cy="5386090"/>
          </a:xfrm>
          <a:prstGeom prst="rect">
            <a:avLst/>
          </a:prstGeom>
        </p:spPr>
        <p:txBody>
          <a:bodyPr wrap="square">
            <a:spAutoFit/>
          </a:bodyPr>
          <a:lstStyle/>
          <a:p>
            <a:pPr>
              <a:buNone/>
            </a:pPr>
            <a:r>
              <a:rPr lang="en-US" i="1" dirty="0" smtClean="0"/>
              <a:t>1.3 Procurement Strategy</a:t>
            </a:r>
          </a:p>
          <a:p>
            <a:pPr algn="just">
              <a:buNone/>
            </a:pPr>
            <a:r>
              <a:rPr lang="en-US" dirty="0" smtClean="0"/>
              <a:t>The purpose of identifying and selecting an appropriate procurement strategy is to find the best way to obtain the solution/result to satisfy the needs of the end user(s) for goods, works and services by obtaining the most advantageous pricing and contractual conditions through a competitive process that will best deliver what is required in a timely manner.  </a:t>
            </a:r>
          </a:p>
          <a:p>
            <a:pPr>
              <a:buNone/>
            </a:pPr>
            <a:r>
              <a:rPr lang="en-US" dirty="0" smtClean="0"/>
              <a:t>A procurement strategy includes notably:</a:t>
            </a:r>
          </a:p>
          <a:p>
            <a:pPr>
              <a:buNone/>
            </a:pPr>
            <a:r>
              <a:rPr lang="en-US" dirty="0" smtClean="0"/>
              <a:t>- choice of the type of arrangement and/or contract to be concluded;</a:t>
            </a:r>
          </a:p>
          <a:p>
            <a:pPr>
              <a:buNone/>
            </a:pPr>
            <a:r>
              <a:rPr lang="en-US" dirty="0" smtClean="0"/>
              <a:t>-choice of the procurement method;</a:t>
            </a:r>
          </a:p>
          <a:p>
            <a:pPr>
              <a:buFontTx/>
              <a:buChar char="-"/>
            </a:pPr>
            <a:r>
              <a:rPr lang="en-US" dirty="0" smtClean="0"/>
              <a:t>type of competition to be adopted to purchase the required supplies/services/works.</a:t>
            </a:r>
          </a:p>
          <a:p>
            <a:pPr algn="just">
              <a:buNone/>
            </a:pPr>
            <a:r>
              <a:rPr lang="en-US" dirty="0" smtClean="0"/>
              <a:t>To select a procurement strategy, the procurement officer will have to consider factors such as the EIB procurement procedures, financial thresholds, the type of procurement (goods, services or works), the complexity or the specificity of a requirement, and the market conditions.</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305800" cy="6407908"/>
          </a:xfrm>
          <a:prstGeom prst="rect">
            <a:avLst/>
          </a:prstGeom>
        </p:spPr>
        <p:txBody>
          <a:bodyPr wrap="square">
            <a:spAutoFit/>
          </a:bodyPr>
          <a:lstStyle/>
          <a:p>
            <a:pPr algn="just">
              <a:buNone/>
            </a:pPr>
            <a:r>
              <a:rPr lang="en-GB" i="1" dirty="0" smtClean="0"/>
              <a:t>1.4 </a:t>
            </a:r>
            <a:r>
              <a:rPr lang="en-US" i="1" dirty="0" smtClean="0"/>
              <a:t>Procurement plan </a:t>
            </a:r>
            <a:endParaRPr lang="en-GB" i="1" dirty="0" smtClean="0"/>
          </a:p>
          <a:p>
            <a:pPr algn="just">
              <a:buNone/>
            </a:pPr>
            <a:r>
              <a:rPr lang="en-GB" dirty="0" smtClean="0"/>
              <a:t>Under UPTP all procurement procedures and contracts related to individual sub-projects will be reflected in a procurement plan prepared by the respective PIU for each sub-project. Consolidation of procurement plans in one joint procurement plan for a sub-project is done by the PMSU and submitted to EIB for review and approval (no objection). An example is given below:</a:t>
            </a:r>
          </a:p>
          <a:p>
            <a:pPr algn="just">
              <a:buNone/>
            </a:pPr>
            <a:endParaRPr lang="en-GB" dirty="0" smtClean="0"/>
          </a:p>
          <a:p>
            <a:pPr algn="just">
              <a:buNone/>
            </a:pPr>
            <a:endParaRPr lang="en-US" dirty="0" smtClean="0"/>
          </a:p>
          <a:p>
            <a:pPr>
              <a:buNone/>
            </a:pP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1027" name="Picture 3"/>
          <p:cNvPicPr>
            <a:picLocks noChangeAspect="1" noChangeArrowheads="1"/>
          </p:cNvPicPr>
          <p:nvPr/>
        </p:nvPicPr>
        <p:blipFill>
          <a:blip r:embed="rId4"/>
          <a:srcRect/>
          <a:stretch>
            <a:fillRect/>
          </a:stretch>
        </p:blipFill>
        <p:spPr bwMode="auto">
          <a:xfrm>
            <a:off x="228600" y="3276600"/>
            <a:ext cx="8534400" cy="28194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16759</TotalTime>
  <Words>4066</Words>
  <Application>Microsoft Office PowerPoint</Application>
  <PresentationFormat>On-screen Show (4:3)</PresentationFormat>
  <Paragraphs>825</Paragraphs>
  <Slides>41</Slides>
  <Notes>38</Notes>
  <HiddenSlides>0</HiddenSlides>
  <MMClips>0</MMClips>
  <ScaleCrop>false</ScaleCrop>
  <HeadingPairs>
    <vt:vector size="4" baseType="variant">
      <vt:variant>
        <vt:lpstr>Theme</vt:lpstr>
      </vt:variant>
      <vt:variant>
        <vt:i4>5</vt:i4>
      </vt:variant>
      <vt:variant>
        <vt:lpstr>Slide Titles</vt:lpstr>
      </vt:variant>
      <vt:variant>
        <vt:i4>41</vt:i4>
      </vt:variant>
    </vt:vector>
  </HeadingPairs>
  <TitlesOfParts>
    <vt:vector size="46" baseType="lpstr">
      <vt:lpstr>Title</vt:lpstr>
      <vt:lpstr>EIB PPT Template</vt:lpstr>
      <vt:lpstr>1_Title</vt:lpstr>
      <vt:lpstr>2_Title</vt:lpstr>
      <vt:lpstr>2_Inside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BEI | EIB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game</cp:lastModifiedBy>
  <cp:revision>1779</cp:revision>
  <cp:lastPrinted>2013-12-13T08:04:48Z</cp:lastPrinted>
  <dcterms:created xsi:type="dcterms:W3CDTF">2011-09-24T06:40:51Z</dcterms:created>
  <dcterms:modified xsi:type="dcterms:W3CDTF">2016-12-19T11:48:04Z</dcterms:modified>
</cp:coreProperties>
</file>