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8" r:id="rId12"/>
    <p:sldId id="267" r:id="rId13"/>
    <p:sldId id="269" r:id="rId14"/>
    <p:sldId id="270" r:id="rId15"/>
    <p:sldId id="271" r:id="rId16"/>
    <p:sldId id="272" r:id="rId1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4660"/>
  </p:normalViewPr>
  <p:slideViewPr>
    <p:cSldViewPr>
      <p:cViewPr>
        <p:scale>
          <a:sx n="90" d="100"/>
          <a:sy n="90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92000-FEEF-4DB5-AE5E-6CC8B894B4E7}" type="datetimeFigureOut">
              <a:rPr lang="uk-UA" smtClean="0"/>
              <a:t>25.02.2017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CBCED-8D90-4447-9221-170A186402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5421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762E-6AD6-4A84-9303-4E97D3BACDB4}" type="datetimeFigureOut">
              <a:rPr lang="en-US" smtClean="0"/>
              <a:pPr/>
              <a:t>2/25/2017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13C24-6B20-484C-839C-4364061B1C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762E-6AD6-4A84-9303-4E97D3BACDB4}" type="datetimeFigureOut">
              <a:rPr lang="en-US" smtClean="0"/>
              <a:pPr/>
              <a:t>2/25/2017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13C24-6B20-484C-839C-4364061B1C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762E-6AD6-4A84-9303-4E97D3BACDB4}" type="datetimeFigureOut">
              <a:rPr lang="en-US" smtClean="0"/>
              <a:pPr/>
              <a:t>2/25/2017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13C24-6B20-484C-839C-4364061B1C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 et Grand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8"/>
          <p:cNvSpPr>
            <a:spLocks noGrp="1"/>
          </p:cNvSpPr>
          <p:nvPr>
            <p:ph type="pic" sz="quarter" idx="39"/>
          </p:nvPr>
        </p:nvSpPr>
        <p:spPr bwMode="gray">
          <a:xfrm>
            <a:off x="0" y="981328"/>
            <a:ext cx="9144000" cy="5400000"/>
          </a:xfrm>
          <a:solidFill>
            <a:schemeClr val="bg2">
              <a:lumMod val="20000"/>
              <a:lumOff val="80000"/>
            </a:schemeClr>
          </a:solidFill>
        </p:spPr>
        <p:txBody>
          <a:bodyPr bIns="576000" anchor="ctr" anchorCtr="0">
            <a:normAutofit/>
          </a:bodyPr>
          <a:lstStyle>
            <a:lvl1pPr algn="ctr">
              <a:defRPr sz="1400" b="0"/>
            </a:lvl1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0" y="6285600"/>
            <a:ext cx="9144000" cy="5724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7" name="Espace réservé du texte 14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7704000" y="6390000"/>
            <a:ext cx="1260000" cy="360000"/>
          </a:xfrm>
          <a:blipFill>
            <a:blip r:embed="rId3" cstate="print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solidFill>
            <a:schemeClr val="bg1"/>
          </a:solidFill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0" y="835200"/>
            <a:ext cx="1260000" cy="576000"/>
          </a:xfrm>
          <a:blipFill>
            <a:blip r:embed="rId4" cstate="print"/>
            <a:stretch>
              <a:fillRect/>
            </a:stretch>
          </a:blip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36"/>
          </p:nvPr>
        </p:nvSpPr>
        <p:spPr bwMode="gray"/>
        <p:txBody>
          <a:bodyPr/>
          <a:lstStyle/>
          <a:p>
            <a:fld id="{BC243752-67AA-4470-B036-775C0796B843}" type="datetime1">
              <a:rPr lang="fr-FR" smtClean="0"/>
              <a:pPr/>
              <a:t>25/02/2017</a:t>
            </a:fld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37"/>
          </p:nvPr>
        </p:nvSpPr>
        <p:spPr bwMode="gray"/>
        <p:txBody>
          <a:bodyPr/>
          <a:lstStyle/>
          <a:p>
            <a:pPr algn="l"/>
            <a:fld id="{C96DE93D-58CB-4569-96F9-20CBC4A49543}" type="slidenum">
              <a:rPr lang="fr-FR" smtClean="0"/>
              <a:pPr algn="l"/>
              <a:t>‹#›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38"/>
          </p:nvPr>
        </p:nvSpPr>
        <p:spPr bwMode="gray"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762E-6AD6-4A84-9303-4E97D3BACDB4}" type="datetimeFigureOut">
              <a:rPr lang="en-US" smtClean="0"/>
              <a:pPr/>
              <a:t>2/25/2017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13C24-6B20-484C-839C-4364061B1C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762E-6AD6-4A84-9303-4E97D3BACDB4}" type="datetimeFigureOut">
              <a:rPr lang="en-US" smtClean="0"/>
              <a:pPr/>
              <a:t>2/25/2017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13C24-6B20-484C-839C-4364061B1C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762E-6AD6-4A84-9303-4E97D3BACDB4}" type="datetimeFigureOut">
              <a:rPr lang="en-US" smtClean="0"/>
              <a:pPr/>
              <a:t>2/25/2017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13C24-6B20-484C-839C-4364061B1C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762E-6AD6-4A84-9303-4E97D3BACDB4}" type="datetimeFigureOut">
              <a:rPr lang="en-US" smtClean="0"/>
              <a:pPr/>
              <a:t>2/25/2017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13C24-6B20-484C-839C-4364061B1C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762E-6AD6-4A84-9303-4E97D3BACDB4}" type="datetimeFigureOut">
              <a:rPr lang="en-US" smtClean="0"/>
              <a:pPr/>
              <a:t>2/25/2017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13C24-6B20-484C-839C-4364061B1C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762E-6AD6-4A84-9303-4E97D3BACDB4}" type="datetimeFigureOut">
              <a:rPr lang="en-US" smtClean="0"/>
              <a:pPr/>
              <a:t>2/25/2017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13C24-6B20-484C-839C-4364061B1C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762E-6AD6-4A84-9303-4E97D3BACDB4}" type="datetimeFigureOut">
              <a:rPr lang="en-US" smtClean="0"/>
              <a:pPr/>
              <a:t>2/25/2017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13C24-6B20-484C-839C-4364061B1C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762E-6AD6-4A84-9303-4E97D3BACDB4}" type="datetimeFigureOut">
              <a:rPr lang="en-US" smtClean="0"/>
              <a:pPr/>
              <a:t>2/25/2017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13C24-6B20-484C-839C-4364061B1C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D762E-6AD6-4A84-9303-4E97D3BACDB4}" type="datetimeFigureOut">
              <a:rPr lang="en-US" smtClean="0"/>
              <a:pPr/>
              <a:t>2/25/2017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13C24-6B20-484C-839C-4364061B1C3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sz="quarter" idx="39"/>
          </p:nvPr>
        </p:nvSpPr>
        <p:spPr>
          <a:xfrm>
            <a:off x="0" y="990600"/>
            <a:ext cx="9144000" cy="5400000"/>
          </a:xfrm>
        </p:spPr>
      </p:sp>
      <p:sp>
        <p:nvSpPr>
          <p:cNvPr id="7" name="Espace réservé du texte 6"/>
          <p:cNvSpPr>
            <a:spLocks noGrp="1"/>
          </p:cNvSpPr>
          <p:nvPr>
            <p:ph type="body" sz="quarter" idx="40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4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Titr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/>
            </a:r>
            <a:br>
              <a:rPr lang="en-GB" b="1" dirty="0">
                <a:solidFill>
                  <a:srgbClr val="002060"/>
                </a:solidFill>
              </a:rPr>
            </a:br>
            <a:r>
              <a:rPr lang="en-GB" b="1" dirty="0" smtClean="0">
                <a:solidFill>
                  <a:srgbClr val="002060"/>
                </a:solidFill>
              </a:rPr>
              <a:t/>
            </a:r>
            <a:br>
              <a:rPr lang="en-GB" b="1" dirty="0" smtClean="0">
                <a:solidFill>
                  <a:srgbClr val="002060"/>
                </a:solidFill>
              </a:rPr>
            </a:br>
            <a:r>
              <a:rPr lang="en-GB" b="1" dirty="0">
                <a:solidFill>
                  <a:srgbClr val="002060"/>
                </a:solidFill>
              </a:rPr>
              <a:t/>
            </a:r>
            <a:br>
              <a:rPr lang="en-GB" b="1" dirty="0">
                <a:solidFill>
                  <a:srgbClr val="002060"/>
                </a:solidFill>
              </a:rPr>
            </a:br>
            <a:r>
              <a:rPr lang="en-GB" b="1" dirty="0" smtClean="0">
                <a:solidFill>
                  <a:srgbClr val="002060"/>
                </a:solidFill>
              </a:rPr>
              <a:t/>
            </a:r>
            <a:br>
              <a:rPr lang="en-GB" b="1" dirty="0" smtClean="0">
                <a:solidFill>
                  <a:srgbClr val="002060"/>
                </a:solidFill>
              </a:rPr>
            </a:br>
            <a:r>
              <a:rPr lang="en-GB" b="1" dirty="0">
                <a:solidFill>
                  <a:srgbClr val="002060"/>
                </a:solidFill>
              </a:rPr>
              <a:t/>
            </a:r>
            <a:br>
              <a:rPr lang="en-GB" b="1" dirty="0">
                <a:solidFill>
                  <a:srgbClr val="002060"/>
                </a:solidFill>
              </a:rPr>
            </a:br>
            <a:r>
              <a:rPr lang="uk-UA" b="1" dirty="0" smtClean="0">
                <a:solidFill>
                  <a:srgbClr val="002060"/>
                </a:solidFill>
              </a:rPr>
              <a:t>ПРОЕКТ МІСЬКОГО </a:t>
            </a:r>
            <a:br>
              <a:rPr lang="uk-UA" b="1" dirty="0" smtClean="0">
                <a:solidFill>
                  <a:srgbClr val="002060"/>
                </a:solidFill>
              </a:rPr>
            </a:br>
            <a:r>
              <a:rPr lang="uk-UA" b="1" dirty="0" smtClean="0">
                <a:solidFill>
                  <a:srgbClr val="002060"/>
                </a:solidFill>
              </a:rPr>
              <a:t>ГРОМАДСЬКОГО ТРАНСПОРТУ</a:t>
            </a:r>
            <a:br>
              <a:rPr lang="uk-UA" b="1" dirty="0" smtClean="0">
                <a:solidFill>
                  <a:srgbClr val="002060"/>
                </a:solidFill>
              </a:rPr>
            </a:br>
            <a:r>
              <a:rPr lang="uk-UA" b="1" dirty="0" smtClean="0">
                <a:solidFill>
                  <a:srgbClr val="002060"/>
                </a:solidFill>
              </a:rPr>
              <a:t>УКРАЇНА</a:t>
            </a:r>
            <a:r>
              <a:rPr lang="en-GB" b="1" dirty="0" smtClean="0">
                <a:solidFill>
                  <a:srgbClr val="002060"/>
                </a:solidFill>
              </a:rPr>
              <a:t/>
            </a:r>
            <a:br>
              <a:rPr lang="en-GB" b="1" dirty="0" smtClean="0">
                <a:solidFill>
                  <a:srgbClr val="002060"/>
                </a:solidFill>
              </a:rPr>
            </a:br>
            <a:r>
              <a:rPr lang="uk-UA" b="1" dirty="0" smtClean="0">
                <a:solidFill>
                  <a:srgbClr val="002060"/>
                </a:solidFill>
              </a:rPr>
              <a:t>Питання рухомого складу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35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pPr algn="l"/>
            <a:r>
              <a:rPr lang="uk-UA" dirty="0" smtClean="0"/>
              <a:t>Стр </a:t>
            </a:r>
            <a:fld id="{C96DE93D-58CB-4569-96F9-20CBC4A49543}" type="slidenum">
              <a:rPr lang="fr-FR" smtClean="0"/>
              <a:pPr algn="l"/>
              <a:t>1</a:t>
            </a:fld>
            <a:endParaRPr 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" t="24051"/>
          <a:stretch/>
        </p:blipFill>
        <p:spPr bwMode="auto">
          <a:xfrm>
            <a:off x="1447800" y="4266063"/>
            <a:ext cx="5896874" cy="195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558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40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4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35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pPr algn="l"/>
            <a:r>
              <a:rPr lang="uk-UA" dirty="0" smtClean="0"/>
              <a:t>Стр </a:t>
            </a:r>
            <a:fld id="{C96DE93D-58CB-4569-96F9-20CBC4A49543}" type="slidenum">
              <a:rPr lang="fr-FR" smtClean="0"/>
              <a:pPr algn="l"/>
              <a:t>10</a:t>
            </a:fld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57200" y="79475"/>
            <a:ext cx="8229600" cy="7272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uk-UA" sz="2200" b="1" dirty="0" smtClean="0">
                <a:solidFill>
                  <a:srgbClr val="C00000"/>
                </a:solidFill>
              </a:rPr>
              <a:t>РЕКОМЕНДАЦІЇ</a:t>
            </a:r>
            <a:endParaRPr lang="fr-FR" sz="2200" b="1" dirty="0" smtClean="0">
              <a:solidFill>
                <a:srgbClr val="C00000"/>
              </a:solidFill>
            </a:endParaRPr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>
          <a:xfrm>
            <a:off x="457200" y="1676400"/>
            <a:ext cx="8311993" cy="37338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3600"/>
              </a:spcBef>
              <a:defRPr/>
            </a:pPr>
            <a:r>
              <a:rPr lang="uk-UA" sz="24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Супутні проекти повинні бути чітко визначені, особливо коли мова йде про оновлення рухомого складу, і пройти всебічну оцінку. Модифікація існуючої інфраструктури може бути дешевшою за розробку особливого рухомого складу.</a:t>
            </a:r>
          </a:p>
          <a:p>
            <a:pPr algn="just">
              <a:spcBef>
                <a:spcPts val="3600"/>
              </a:spcBef>
              <a:defRPr/>
            </a:pPr>
            <a:r>
              <a:rPr lang="uk-UA" sz="24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Треба зважати на реалістичний графік закупівлі.</a:t>
            </a:r>
          </a:p>
          <a:p>
            <a:pPr algn="just">
              <a:spcBef>
                <a:spcPts val="3600"/>
              </a:spcBef>
              <a:defRPr/>
            </a:pPr>
            <a:r>
              <a:rPr lang="uk-UA" sz="24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Лобіювання рухомого складу постачальниками треба сприймати таким, яким воно є насправді: це лише спосіб вплинути на Клієнта стосовно вибору їхнього рішення… і не більше.  Основною настановою, яка вимагається МФУ, є конкурентність тендерної процедури. </a:t>
            </a:r>
            <a:endParaRPr lang="fr-FR" sz="1700" dirty="0" smtClean="0">
              <a:ea typeface="MS PGothic" pitchFamily="34" charset="-128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fr-FR" sz="1700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287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40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4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35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pPr algn="l"/>
            <a:r>
              <a:rPr lang="uk-UA" dirty="0" smtClean="0"/>
              <a:t>Стр </a:t>
            </a:r>
            <a:fld id="{C96DE93D-58CB-4569-96F9-20CBC4A49543}" type="slidenum">
              <a:rPr lang="fr-FR" smtClean="0"/>
              <a:pPr algn="l"/>
              <a:t>11</a:t>
            </a:fld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57200" y="79475"/>
            <a:ext cx="8229600" cy="7272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uk-UA" sz="2200" b="1" dirty="0" smtClean="0">
                <a:solidFill>
                  <a:srgbClr val="C00000"/>
                </a:solidFill>
              </a:rPr>
              <a:t>КОНКРЕТНІ ПРИКЛАДИ (перший огляд питомих цін)</a:t>
            </a:r>
            <a:endParaRPr lang="fr-FR" sz="2200" b="1" dirty="0" smtClean="0">
              <a:solidFill>
                <a:srgbClr val="C00000"/>
              </a:solidFill>
            </a:endParaRPr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>
          <a:xfrm>
            <a:off x="1752600" y="1040926"/>
            <a:ext cx="6629400" cy="47767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600"/>
              </a:spcBef>
              <a:buNone/>
              <a:defRPr/>
            </a:pPr>
            <a:r>
              <a:rPr lang="uk-UA" sz="19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Загальний огляд потреб у міському рухомому складі</a:t>
            </a:r>
            <a:r>
              <a:rPr lang="fr-FR" sz="19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:</a:t>
            </a:r>
            <a:endParaRPr lang="fr-FR" sz="1900" b="1" dirty="0" smtClean="0">
              <a:solidFill>
                <a:schemeClr val="tx1">
                  <a:lumMod val="50000"/>
                  <a:lumOff val="50000"/>
                </a:schemeClr>
              </a:solidFill>
              <a:ea typeface="MS PGothic" pitchFamily="34" charset="-128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fr-FR" sz="1700" dirty="0" smtClean="0">
              <a:ea typeface="MS PGothic" pitchFamily="34" charset="-128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fr-FR" sz="1700" dirty="0">
              <a:ea typeface="MS PGothic" pitchFamily="34" charset="-128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717639"/>
              </p:ext>
            </p:extLst>
          </p:nvPr>
        </p:nvGraphicFramePr>
        <p:xfrm>
          <a:off x="685800" y="1628687"/>
          <a:ext cx="7772402" cy="44673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9788"/>
                <a:gridCol w="1522429"/>
                <a:gridCol w="1362173"/>
                <a:gridCol w="1201918"/>
                <a:gridCol w="1246094"/>
              </a:tblGrid>
              <a:tr h="343639"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Міста</a:t>
                      </a:r>
                      <a:endParaRPr lang="fr-F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Тролейбус</a:t>
                      </a:r>
                      <a:endParaRPr lang="fr-F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Автобус</a:t>
                      </a:r>
                      <a:endParaRPr lang="fr-F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Трамвай</a:t>
                      </a:r>
                      <a:endParaRPr lang="fr-F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Метро</a:t>
                      </a:r>
                      <a:endParaRPr lang="fr-F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00000"/>
                    </a:solidFill>
                  </a:tcPr>
                </a:tc>
              </a:tr>
              <a:tr h="343639"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Чернігів</a:t>
                      </a:r>
                      <a:endParaRPr lang="fr-FR" sz="18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56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8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3639"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Львів</a:t>
                      </a:r>
                      <a:endParaRPr lang="fr-FR" sz="18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35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75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9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343639"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Івано-Франківськ</a:t>
                      </a:r>
                      <a:endParaRPr lang="fr-FR" sz="18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30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9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8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3639"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Харків</a:t>
                      </a:r>
                      <a:endParaRPr lang="fr-FR" sz="18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343639"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Київ</a:t>
                      </a:r>
                      <a:endParaRPr lang="fr-FR" sz="18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8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35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10</a:t>
                      </a:r>
                      <a:r>
                        <a:rPr lang="fr-FR" sz="18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3639"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Луцьк</a:t>
                      </a:r>
                      <a:endParaRPr lang="fr-FR" sz="18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30</a:t>
                      </a:r>
                      <a:endParaRPr lang="fr-FR" sz="18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343639"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Миколаїв</a:t>
                      </a:r>
                      <a:endParaRPr lang="fr-FR" sz="18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8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8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3639"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Одеса</a:t>
                      </a:r>
                      <a:endParaRPr lang="fr-FR" sz="18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56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343639"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Суми</a:t>
                      </a:r>
                      <a:endParaRPr lang="fr-FR" sz="18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22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3639"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Тернопіль</a:t>
                      </a:r>
                      <a:endParaRPr lang="fr-FR" sz="18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8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10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343639"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Запоріжжя</a:t>
                      </a:r>
                      <a:endParaRPr lang="fr-FR" sz="18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30</a:t>
                      </a:r>
                      <a:endParaRPr lang="fr-FR" sz="18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20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3639"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ВСЬОГО</a:t>
                      </a:r>
                      <a:r>
                        <a:rPr lang="fr-FR" sz="1800" b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:</a:t>
                      </a:r>
                      <a:endParaRPr lang="fr-FR" sz="18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203</a:t>
                      </a:r>
                      <a:endParaRPr lang="fr-FR" sz="18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129</a:t>
                      </a:r>
                      <a:endParaRPr lang="fr-FR" sz="18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95</a:t>
                      </a:r>
                      <a:endParaRPr lang="fr-FR" sz="18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35</a:t>
                      </a:r>
                      <a:endParaRPr lang="fr-FR" sz="18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489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40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4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35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pPr algn="l"/>
            <a:r>
              <a:rPr lang="uk-UA" dirty="0" smtClean="0"/>
              <a:t>Стр </a:t>
            </a:r>
            <a:r>
              <a:rPr lang="fr-FR" dirty="0" smtClean="0"/>
              <a:t> </a:t>
            </a:r>
            <a:fld id="{C96DE93D-58CB-4569-96F9-20CBC4A49543}" type="slidenum">
              <a:rPr lang="fr-FR" smtClean="0"/>
              <a:pPr algn="l"/>
              <a:t>12</a:t>
            </a:fld>
            <a:endParaRPr lang="fr-FR" dirty="0"/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>
          <a:xfrm>
            <a:off x="2133600" y="914400"/>
            <a:ext cx="1584277" cy="47767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600"/>
              </a:spcBef>
              <a:buNone/>
              <a:defRPr/>
            </a:pPr>
            <a:r>
              <a:rPr lang="uk-UA" sz="19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Тролейбуси</a:t>
            </a:r>
            <a:r>
              <a:rPr lang="fr-FR" sz="19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:</a:t>
            </a:r>
            <a:endParaRPr lang="fr-FR" sz="1900" b="1" dirty="0" smtClean="0">
              <a:solidFill>
                <a:schemeClr val="tx1">
                  <a:lumMod val="50000"/>
                  <a:lumOff val="50000"/>
                </a:schemeClr>
              </a:solidFill>
              <a:ea typeface="MS PGothic" pitchFamily="34" charset="-128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fr-FR" sz="1700" dirty="0" smtClean="0">
              <a:ea typeface="MS PGothic" pitchFamily="34" charset="-128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fr-FR" sz="1700" dirty="0">
              <a:ea typeface="MS PGothic" pitchFamily="34" charset="-128"/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257197"/>
              </p:ext>
            </p:extLst>
          </p:nvPr>
        </p:nvGraphicFramePr>
        <p:xfrm>
          <a:off x="406564" y="1791089"/>
          <a:ext cx="8001001" cy="36687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7001"/>
                <a:gridCol w="1766846"/>
                <a:gridCol w="2213577"/>
                <a:gridCol w="2213577"/>
              </a:tblGrid>
              <a:tr h="318390"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Міста</a:t>
                      </a:r>
                      <a:endParaRPr lang="fr-F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Тролейбуси</a:t>
                      </a:r>
                      <a:endParaRPr lang="fr-F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Питома ціна </a:t>
                      </a:r>
                      <a:r>
                        <a:rPr lang="uk-UA" sz="1800" b="1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для розгляду</a:t>
                      </a:r>
                      <a:endParaRPr lang="fr-F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ВСЬОГО</a:t>
                      </a:r>
                      <a:endParaRPr lang="fr-F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00000"/>
                    </a:solidFill>
                  </a:tcPr>
                </a:tc>
              </a:tr>
              <a:tr h="318390"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1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Чернігів</a:t>
                      </a:r>
                      <a:endParaRPr lang="fr-FR" sz="18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56 (41+15)</a:t>
                      </a:r>
                      <a:endParaRPr lang="fr-FR" sz="1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82 500 €</a:t>
                      </a:r>
                      <a:endParaRPr lang="fr-FR" sz="1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4 620 000 €</a:t>
                      </a:r>
                      <a:endParaRPr lang="fr-FR" sz="1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8390"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1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Львів</a:t>
                      </a:r>
                      <a:endParaRPr lang="fr-FR" sz="18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35</a:t>
                      </a:r>
                      <a:endParaRPr lang="fr-FR" sz="1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200 000 €</a:t>
                      </a:r>
                      <a:endParaRPr lang="fr-FR" sz="1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11 200 000 €</a:t>
                      </a:r>
                      <a:endParaRPr lang="fr-FR" sz="1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318390">
                <a:tc rowSpan="2">
                  <a:txBody>
                    <a:bodyPr/>
                    <a:lstStyle/>
                    <a:p>
                      <a:pPr algn="l" fontAlgn="b"/>
                      <a:r>
                        <a:rPr lang="uk-UA" sz="1800" b="1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Івано-Франківськ</a:t>
                      </a:r>
                      <a:endParaRPr lang="fr-FR" sz="18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30</a:t>
                      </a:r>
                      <a:endParaRPr lang="fr-FR" sz="1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200 000 €</a:t>
                      </a:r>
                      <a:endParaRPr lang="fr-FR" sz="18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6 000 000 €</a:t>
                      </a:r>
                      <a:endParaRPr lang="fr-FR" sz="1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6348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8</a:t>
                      </a:r>
                      <a:endParaRPr lang="fr-FR" sz="1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187 500 €</a:t>
                      </a:r>
                      <a:endParaRPr lang="fr-FR" sz="1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1 500 000 </a:t>
                      </a:r>
                      <a:r>
                        <a:rPr lang="fr-FR" sz="180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€</a:t>
                      </a:r>
                      <a:r>
                        <a:rPr lang="fr-FR" sz="18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fr-FR" sz="1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8390"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1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Харків</a:t>
                      </a:r>
                      <a:r>
                        <a:rPr lang="uk-UA" sz="1800" b="1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fr-FR" sz="18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endParaRPr lang="fr-FR" sz="1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  <a:r>
                        <a:rPr lang="fr-FR" sz="18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000 </a:t>
                      </a:r>
                      <a:r>
                        <a:rPr lang="fr-FR" sz="180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€</a:t>
                      </a:r>
                      <a:r>
                        <a:rPr lang="fr-FR" sz="18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fr-FR" sz="1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10 000 </a:t>
                      </a:r>
                      <a:r>
                        <a:rPr lang="fr-FR" sz="1800" b="0" i="0" u="none" strike="noStrike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000</a:t>
                      </a:r>
                      <a:r>
                        <a:rPr lang="fr-FR" sz="18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80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€</a:t>
                      </a:r>
                      <a:endParaRPr lang="fr-FR" sz="1800" b="0" i="0" u="none" strike="noStrike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8390"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1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Луцьк </a:t>
                      </a:r>
                      <a:endParaRPr lang="fr-FR" sz="18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30</a:t>
                      </a:r>
                      <a:endParaRPr lang="fr-FR" sz="1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145 455 €</a:t>
                      </a:r>
                      <a:endParaRPr lang="fr-FR" sz="1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4 363 650 €</a:t>
                      </a:r>
                      <a:endParaRPr lang="fr-FR" sz="1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318390"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1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Суми </a:t>
                      </a:r>
                      <a:endParaRPr lang="fr-FR" sz="18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22</a:t>
                      </a:r>
                      <a:endParaRPr lang="fr-FR" sz="18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181 000 €</a:t>
                      </a:r>
                      <a:endParaRPr lang="fr-FR" sz="18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3 982 000 €</a:t>
                      </a:r>
                      <a:endParaRPr lang="fr-FR" sz="1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8390"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1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Запоріжжя</a:t>
                      </a:r>
                      <a:endParaRPr lang="fr-FR" sz="18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30</a:t>
                      </a:r>
                      <a:endParaRPr lang="fr-FR" sz="1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141 000 €</a:t>
                      </a:r>
                      <a:endParaRPr lang="fr-FR" sz="1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4 230 000 </a:t>
                      </a:r>
                      <a:r>
                        <a:rPr lang="fr-FR" sz="180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€</a:t>
                      </a:r>
                      <a:endParaRPr lang="fr-FR" sz="1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318390"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1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Всього</a:t>
                      </a:r>
                      <a:r>
                        <a:rPr lang="fr-FR" sz="1800" b="1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:</a:t>
                      </a:r>
                      <a:endParaRPr lang="fr-FR" sz="18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1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205</a:t>
                      </a:r>
                      <a:endParaRPr lang="fr-FR" sz="18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8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4</a:t>
                      </a:r>
                      <a:r>
                        <a:rPr lang="fr-FR" sz="1800" b="1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5 </a:t>
                      </a:r>
                      <a:r>
                        <a:rPr lang="fr-FR" sz="18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895 650 €</a:t>
                      </a:r>
                      <a:endParaRPr lang="fr-FR" sz="18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4" name="Espace réservé du contenu 2"/>
          <p:cNvSpPr txBox="1">
            <a:spLocks/>
          </p:cNvSpPr>
          <p:nvPr/>
        </p:nvSpPr>
        <p:spPr>
          <a:xfrm>
            <a:off x="371395" y="5477446"/>
            <a:ext cx="8311993" cy="87486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3600"/>
              </a:spcBef>
              <a:buNone/>
              <a:defRPr/>
            </a:pPr>
            <a:r>
              <a:rPr lang="uk-UA" sz="18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Питома ціна, яка розглядається, є низькою у порівнянні з міжнародним ринком. Тендери будуть цікавими лише для національних постачальників. Значний розмір замовлень. Ціна по Чернігову виглядає низькою навіть для місцевих цін. </a:t>
            </a:r>
            <a:endParaRPr lang="fr-FR" sz="1700" dirty="0" smtClean="0">
              <a:ea typeface="MS PGothic" pitchFamily="34" charset="-128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fr-FR" sz="1700" dirty="0">
              <a:ea typeface="MS PGothic" pitchFamily="34" charset="-128"/>
            </a:endParaRPr>
          </a:p>
        </p:txBody>
      </p:sp>
      <p:sp>
        <p:nvSpPr>
          <p:cNvPr id="15" name="Titre 1"/>
          <p:cNvSpPr txBox="1">
            <a:spLocks/>
          </p:cNvSpPr>
          <p:nvPr/>
        </p:nvSpPr>
        <p:spPr bwMode="gray">
          <a:xfrm>
            <a:off x="457200" y="79475"/>
            <a:ext cx="8229600" cy="727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uk-UA" sz="2200" b="1" dirty="0">
                <a:solidFill>
                  <a:srgbClr val="C00000"/>
                </a:solidFill>
              </a:rPr>
              <a:t>КОНКРЕТНІ ПРИКЛАДИ </a:t>
            </a:r>
            <a:r>
              <a:rPr lang="uk-UA" sz="2200" b="1" dirty="0" smtClean="0">
                <a:solidFill>
                  <a:srgbClr val="C00000"/>
                </a:solidFill>
              </a:rPr>
              <a:t>(</a:t>
            </a:r>
            <a:r>
              <a:rPr lang="uk-UA" sz="2200" b="1" dirty="0">
                <a:solidFill>
                  <a:srgbClr val="C00000"/>
                </a:solidFill>
              </a:rPr>
              <a:t>перший огляд </a:t>
            </a:r>
            <a:endParaRPr lang="uk-UA" sz="2200" b="1" dirty="0" smtClean="0">
              <a:solidFill>
                <a:srgbClr val="C00000"/>
              </a:solidFill>
            </a:endParaRPr>
          </a:p>
          <a:p>
            <a:pPr algn="l">
              <a:defRPr/>
            </a:pPr>
            <a:r>
              <a:rPr lang="uk-UA" sz="2200" b="1" dirty="0" smtClean="0">
                <a:solidFill>
                  <a:srgbClr val="C00000"/>
                </a:solidFill>
              </a:rPr>
              <a:t>питомих </a:t>
            </a:r>
            <a:r>
              <a:rPr lang="uk-UA" sz="2200" b="1" dirty="0">
                <a:solidFill>
                  <a:srgbClr val="C00000"/>
                </a:solidFill>
              </a:rPr>
              <a:t>цін)</a:t>
            </a:r>
            <a:endParaRPr lang="fr-FR" sz="2200" b="1" dirty="0" smtClean="0">
              <a:solidFill>
                <a:srgbClr val="C00000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400" y="40427"/>
            <a:ext cx="2895600" cy="178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3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40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4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35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pPr algn="l"/>
            <a:r>
              <a:rPr lang="uk-UA" dirty="0" smtClean="0"/>
              <a:t>Стр </a:t>
            </a:r>
            <a:fld id="{C96DE93D-58CB-4569-96F9-20CBC4A49543}" type="slidenum">
              <a:rPr lang="fr-FR" smtClean="0"/>
              <a:pPr algn="l"/>
              <a:t>13</a:t>
            </a:fld>
            <a:endParaRPr lang="fr-FR" dirty="0"/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>
          <a:xfrm>
            <a:off x="762000" y="1524000"/>
            <a:ext cx="4648199" cy="47767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600"/>
              </a:spcBef>
              <a:buNone/>
              <a:defRPr/>
            </a:pPr>
            <a:r>
              <a:rPr lang="uk-UA" sz="19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Автобуси </a:t>
            </a:r>
            <a:r>
              <a:rPr lang="fr-FR" sz="19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:</a:t>
            </a:r>
            <a:endParaRPr lang="fr-FR" sz="1900" b="1" dirty="0" smtClean="0">
              <a:solidFill>
                <a:schemeClr val="tx1">
                  <a:lumMod val="50000"/>
                  <a:lumOff val="50000"/>
                </a:schemeClr>
              </a:solidFill>
              <a:ea typeface="MS PGothic" pitchFamily="34" charset="-128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fr-FR" sz="1700" dirty="0" smtClean="0">
              <a:ea typeface="MS PGothic" pitchFamily="34" charset="-128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fr-FR" sz="1700" dirty="0">
              <a:ea typeface="MS PGothic" pitchFamily="34" charset="-128"/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702384"/>
              </p:ext>
            </p:extLst>
          </p:nvPr>
        </p:nvGraphicFramePr>
        <p:xfrm>
          <a:off x="304800" y="2438400"/>
          <a:ext cx="8039100" cy="23996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5100"/>
                <a:gridCol w="1766846"/>
                <a:gridCol w="2213577"/>
                <a:gridCol w="2213577"/>
              </a:tblGrid>
              <a:tr h="368300"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Міста</a:t>
                      </a:r>
                      <a:endParaRPr lang="fr-F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Автобуси</a:t>
                      </a:r>
                      <a:endParaRPr lang="fr-F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Питома ціна </a:t>
                      </a:r>
                      <a:r>
                        <a:rPr lang="uk-UA" sz="1800" b="1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для розгляду</a:t>
                      </a:r>
                      <a:endParaRPr lang="fr-F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ВСЬОГО</a:t>
                      </a:r>
                      <a:endParaRPr lang="fr-F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00000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1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Львів</a:t>
                      </a:r>
                      <a:endParaRPr lang="fr-FR" sz="18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120 000 €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9 000 000 €</a:t>
                      </a:r>
                    </a:p>
                  </a:txBody>
                  <a:tcPr marL="9525" marR="9525" marT="9525" marB="0" anchor="b"/>
                </a:tc>
              </a:tr>
              <a:tr h="368300"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1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Івано-Франківськ</a:t>
                      </a:r>
                      <a:endParaRPr lang="fr-FR" sz="18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200 000 €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1 800 000 €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1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Київ</a:t>
                      </a:r>
                      <a:endParaRPr lang="fr-FR" sz="18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143 000 €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5 005 000 €</a:t>
                      </a:r>
                    </a:p>
                  </a:txBody>
                  <a:tcPr marL="9525" marR="9525" marT="9525" marB="0" anchor="b"/>
                </a:tc>
              </a:tr>
              <a:tr h="368300"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1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Тернопіль</a:t>
                      </a:r>
                      <a:endParaRPr lang="fr-FR" sz="18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80 000 €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800 000 €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1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ВСЬОГО</a:t>
                      </a:r>
                      <a:r>
                        <a:rPr lang="fr-FR" sz="1800" b="1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:</a:t>
                      </a:r>
                      <a:endParaRPr lang="fr-FR" sz="18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1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16 605 000 €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1" name="Espace réservé du contenu 2"/>
          <p:cNvSpPr txBox="1">
            <a:spLocks/>
          </p:cNvSpPr>
          <p:nvPr/>
        </p:nvSpPr>
        <p:spPr>
          <a:xfrm>
            <a:off x="416003" y="4997827"/>
            <a:ext cx="8311993" cy="111154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3600"/>
              </a:spcBef>
              <a:buNone/>
              <a:defRPr/>
            </a:pPr>
            <a:r>
              <a:rPr lang="uk-UA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Питома ціна, яка розглядається, є низькою у порівнянні з міжнародним ринком. Суттєві коливання у діапазоні цін. Тендер буде цікавим тільки для національних постачальників. Щодо Тернополя, ціна для автобусів довжиною 10-12м дуже низька</a:t>
            </a:r>
            <a:endParaRPr lang="fr-FR" sz="1700" dirty="0" smtClean="0">
              <a:ea typeface="MS PGothic" pitchFamily="34" charset="-128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fr-FR" sz="1700" dirty="0">
              <a:ea typeface="MS PGothic" pitchFamily="34" charset="-128"/>
            </a:endParaRP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457200" y="79475"/>
            <a:ext cx="8229600" cy="7272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uk-UA" sz="2200" b="1" dirty="0">
                <a:solidFill>
                  <a:srgbClr val="C00000"/>
                </a:solidFill>
              </a:rPr>
              <a:t>КОНКРЕТНІ ПРИКЛАДИ (перший огляд </a:t>
            </a:r>
            <a:br>
              <a:rPr lang="uk-UA" sz="2200" b="1" dirty="0">
                <a:solidFill>
                  <a:srgbClr val="C00000"/>
                </a:solidFill>
              </a:rPr>
            </a:br>
            <a:r>
              <a:rPr lang="uk-UA" sz="2200" b="1" dirty="0">
                <a:solidFill>
                  <a:srgbClr val="C00000"/>
                </a:solidFill>
              </a:rPr>
              <a:t>питомих цін)</a:t>
            </a:r>
            <a:endParaRPr lang="fr-FR" sz="2200" b="1" dirty="0">
              <a:solidFill>
                <a:srgbClr val="C0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346" y="19"/>
            <a:ext cx="2949307" cy="196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40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41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35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pPr algn="l"/>
            <a:r>
              <a:rPr lang="fr-FR" dirty="0" smtClean="0"/>
              <a:t>Page </a:t>
            </a:r>
            <a:fld id="{C96DE93D-58CB-4569-96F9-20CBC4A49543}" type="slidenum">
              <a:rPr lang="fr-FR" smtClean="0"/>
              <a:pPr algn="l"/>
              <a:t>14</a:t>
            </a:fld>
            <a:endParaRPr lang="fr-FR" dirty="0"/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>
          <a:xfrm>
            <a:off x="1400469" y="1610455"/>
            <a:ext cx="4648199" cy="47767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600"/>
              </a:spcBef>
              <a:buNone/>
              <a:defRPr/>
            </a:pPr>
            <a:r>
              <a:rPr lang="uk-UA" sz="19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Трамваї</a:t>
            </a:r>
            <a:r>
              <a:rPr lang="fr-FR" sz="19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:</a:t>
            </a:r>
            <a:endParaRPr lang="fr-FR" sz="1900" b="1" dirty="0" smtClean="0">
              <a:solidFill>
                <a:schemeClr val="tx1">
                  <a:lumMod val="50000"/>
                  <a:lumOff val="50000"/>
                </a:schemeClr>
              </a:solidFill>
              <a:ea typeface="MS PGothic" pitchFamily="34" charset="-128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fr-FR" sz="1700" dirty="0" smtClean="0">
              <a:ea typeface="MS PGothic" pitchFamily="34" charset="-128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fr-FR" sz="1700" dirty="0">
              <a:ea typeface="MS PGothic" pitchFamily="34" charset="-128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374807" y="4838254"/>
            <a:ext cx="8311993" cy="157305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3600"/>
              </a:spcBef>
              <a:buNone/>
              <a:defRPr/>
            </a:pPr>
            <a:r>
              <a:rPr lang="uk-UA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Спостерігаєтьс</a:t>
            </a:r>
            <a:r>
              <a:rPr lang="uk-UA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я величезне коливання у питомих цінах. Деякі міста розглядають закупівлю рухомого складу з низькою підлогою за європейськими стандартами, а інші розглядають заміну існуючих колишніми звичайними трамваями типу </a:t>
            </a: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T4 </a:t>
            </a:r>
            <a:r>
              <a:rPr lang="uk-UA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або </a:t>
            </a: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KT4</a:t>
            </a:r>
            <a:r>
              <a:rPr lang="uk-UA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. Для деяких міст кількість транспортних одиниць для замовлення є незначною, що  може призвести до значних фіксованих цін. Є різниця у ширині колії між містами (метрова у Львові)</a:t>
            </a: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.</a:t>
            </a:r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  <a:ea typeface="MS PGothic" pitchFamily="34" charset="-128"/>
            </a:endParaRPr>
          </a:p>
          <a:p>
            <a:pPr marL="0" indent="0">
              <a:spcBef>
                <a:spcPts val="600"/>
              </a:spcBef>
              <a:buFont typeface="Arial" pitchFamily="34" charset="0"/>
              <a:buNone/>
              <a:defRPr/>
            </a:pPr>
            <a:endParaRPr lang="fr-FR" sz="1700" dirty="0" smtClean="0">
              <a:ea typeface="MS PGothic" pitchFamily="34" charset="-128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fr-FR" sz="1700" dirty="0">
              <a:ea typeface="MS PGothic" pitchFamily="34" charset="-128"/>
            </a:endParaRP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583668"/>
              </p:ext>
            </p:extLst>
          </p:nvPr>
        </p:nvGraphicFramePr>
        <p:xfrm>
          <a:off x="410862" y="2003383"/>
          <a:ext cx="8001001" cy="29360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7001"/>
                <a:gridCol w="1766846"/>
                <a:gridCol w="2213577"/>
                <a:gridCol w="2213577"/>
              </a:tblGrid>
              <a:tr h="31538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Міста</a:t>
                      </a:r>
                      <a:endParaRPr lang="fr-F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Трамваї</a:t>
                      </a:r>
                      <a:endParaRPr lang="fr-F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Питома ціна </a:t>
                      </a:r>
                      <a:r>
                        <a:rPr lang="uk-UA" sz="1800" b="1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для розгляду</a:t>
                      </a:r>
                      <a:endParaRPr lang="fr-F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ВСЬОГО</a:t>
                      </a:r>
                      <a:endParaRPr lang="fr-F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00000"/>
                    </a:solidFill>
                  </a:tcPr>
                </a:tc>
              </a:tr>
              <a:tr h="315383"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1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Львів</a:t>
                      </a:r>
                      <a:endParaRPr lang="fr-FR" sz="18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1 055 555 €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9 499 995 €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5383"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1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Київ</a:t>
                      </a:r>
                      <a:endParaRPr lang="fr-FR" sz="18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1 460 000 €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14 600 000 €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315383"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1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Одеса</a:t>
                      </a:r>
                      <a:endParaRPr lang="fr-FR" sz="18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500 000 €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28 000 000 €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5383"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1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Запоріжжя 1 (низька</a:t>
                      </a:r>
                      <a:r>
                        <a:rPr lang="uk-UA" sz="1800" b="1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підлога)</a:t>
                      </a:r>
                      <a:endParaRPr lang="fr-FR" sz="18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580 000 €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5 800 000 €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315383"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1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Запоріжжя 2 (стандарт)</a:t>
                      </a:r>
                      <a:endParaRPr lang="fr-FR" sz="18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516 000 €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5 160 000 €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5383"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1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ВСЬОГО</a:t>
                      </a:r>
                      <a:r>
                        <a:rPr lang="fr-FR" sz="1800" b="1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endParaRPr lang="fr-FR" sz="18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1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  <a:endParaRPr lang="fr-FR" sz="18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63 059 995 €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457200" y="79475"/>
            <a:ext cx="8229600" cy="7272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uk-UA" sz="2200" b="1" dirty="0">
                <a:solidFill>
                  <a:srgbClr val="C00000"/>
                </a:solidFill>
              </a:rPr>
              <a:t>КОНКРЕТНІ ПРИКЛАДИ (перший огляд </a:t>
            </a:r>
            <a:br>
              <a:rPr lang="uk-UA" sz="2200" b="1" dirty="0">
                <a:solidFill>
                  <a:srgbClr val="C00000"/>
                </a:solidFill>
              </a:rPr>
            </a:br>
            <a:r>
              <a:rPr lang="uk-UA" sz="2200" b="1" dirty="0">
                <a:solidFill>
                  <a:srgbClr val="C00000"/>
                </a:solidFill>
              </a:rPr>
              <a:t>питомих цін)</a:t>
            </a:r>
            <a:endParaRPr lang="fr-FR" sz="2200" b="1" dirty="0">
              <a:solidFill>
                <a:srgbClr val="C0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184" y="114538"/>
            <a:ext cx="2463842" cy="184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5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40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4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35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pPr algn="l"/>
            <a:r>
              <a:rPr lang="uk-UA" dirty="0" smtClean="0"/>
              <a:t>Стр </a:t>
            </a:r>
            <a:fld id="{C96DE93D-58CB-4569-96F9-20CBC4A49543}" type="slidenum">
              <a:rPr lang="fr-FR" smtClean="0"/>
              <a:pPr algn="l"/>
              <a:t>15</a:t>
            </a:fld>
            <a:endParaRPr lang="fr-FR" dirty="0"/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>
          <a:xfrm>
            <a:off x="1371600" y="2133600"/>
            <a:ext cx="4648199" cy="47767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600"/>
              </a:spcBef>
              <a:buNone/>
              <a:defRPr/>
            </a:pPr>
            <a:r>
              <a:rPr lang="uk-UA" sz="19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Загальний огляд метро</a:t>
            </a:r>
            <a:r>
              <a:rPr lang="fr-FR" sz="19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:</a:t>
            </a:r>
            <a:endParaRPr lang="fr-FR" sz="1900" b="1" dirty="0" smtClean="0">
              <a:solidFill>
                <a:schemeClr val="tx1">
                  <a:lumMod val="50000"/>
                  <a:lumOff val="50000"/>
                </a:schemeClr>
              </a:solidFill>
              <a:ea typeface="MS PGothic" pitchFamily="34" charset="-128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fr-FR" sz="1700" dirty="0" smtClean="0">
              <a:ea typeface="MS PGothic" pitchFamily="34" charset="-128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fr-FR" sz="1700" dirty="0">
              <a:ea typeface="MS PGothic" pitchFamily="34" charset="-128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416002" y="3733800"/>
            <a:ext cx="8311993" cy="208360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600"/>
              </a:spcBef>
              <a:buNone/>
              <a:defRPr/>
            </a:pPr>
            <a:endParaRPr lang="uk-UA" sz="2400" dirty="0" smtClean="0">
              <a:solidFill>
                <a:schemeClr val="tx1">
                  <a:lumMod val="50000"/>
                  <a:lumOff val="50000"/>
                </a:schemeClr>
              </a:solidFill>
              <a:ea typeface="MS PGothic" pitchFamily="34" charset="-128"/>
            </a:endParaRPr>
          </a:p>
          <a:p>
            <a:pPr marL="0" indent="0" algn="just">
              <a:spcBef>
                <a:spcPts val="3600"/>
              </a:spcBef>
              <a:buNone/>
              <a:defRPr/>
            </a:pPr>
            <a:r>
              <a:rPr lang="uk-UA" sz="24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Питома ціна виглядає відповідною міжнародному ринку, навіть дещо вищою. Закупівля передбачає лише 7 поїздів, з 5 вагонів кожний, що є дуже обмеженим розміром, особливо з огляду на організацію технічного обслуговування, спеціальні запасні частини, </a:t>
            </a:r>
            <a:r>
              <a:rPr lang="uk-UA" sz="2400" dirty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н</a:t>
            </a:r>
            <a:r>
              <a:rPr lang="uk-UA" sz="24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авчання тощо. </a:t>
            </a:r>
            <a:endParaRPr lang="fr-FR" sz="1700" dirty="0">
              <a:ea typeface="MS PGothic" pitchFamily="34" charset="-128"/>
            </a:endParaRP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870689"/>
              </p:ext>
            </p:extLst>
          </p:nvPr>
        </p:nvGraphicFramePr>
        <p:xfrm>
          <a:off x="457200" y="2590800"/>
          <a:ext cx="8001001" cy="11889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7001"/>
                <a:gridCol w="1766846"/>
                <a:gridCol w="2213577"/>
                <a:gridCol w="2213577"/>
              </a:tblGrid>
              <a:tr h="31538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Міста</a:t>
                      </a:r>
                      <a:endParaRPr lang="fr-F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Метрополітен</a:t>
                      </a:r>
                      <a:r>
                        <a:rPr lang="uk-UA" sz="1800" b="1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fr-F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Питома ціна </a:t>
                      </a:r>
                      <a:r>
                        <a:rPr lang="uk-UA" sz="1800" b="1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для розгляду</a:t>
                      </a:r>
                      <a:endParaRPr lang="fr-F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ВСЬОГО</a:t>
                      </a:r>
                      <a:endParaRPr lang="fr-F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00000"/>
                    </a:solidFill>
                  </a:tcPr>
                </a:tc>
              </a:tr>
              <a:tr h="315383"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1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Харків </a:t>
                      </a:r>
                      <a:endParaRPr lang="fr-FR" sz="18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  <a:endParaRPr lang="fr-FR" sz="1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1 375 000 €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48 125 </a:t>
                      </a:r>
                      <a:r>
                        <a:rPr lang="fr-FR" sz="1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000 €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5383"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1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ВСЬОГО</a:t>
                      </a:r>
                      <a:r>
                        <a:rPr lang="fr-FR" sz="1800" b="1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endParaRPr lang="fr-FR" sz="18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1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  <a:endParaRPr lang="fr-FR" sz="18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1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  <a:r>
                        <a:rPr lang="fr-FR" sz="1800" b="1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125 </a:t>
                      </a:r>
                      <a:r>
                        <a:rPr lang="fr-FR" sz="1800" b="1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000€</a:t>
                      </a:r>
                      <a:endParaRPr lang="fr-FR" sz="18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457200" y="79475"/>
            <a:ext cx="8229600" cy="7272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uk-UA" sz="2200" b="1" dirty="0">
                <a:solidFill>
                  <a:srgbClr val="C00000"/>
                </a:solidFill>
              </a:rPr>
              <a:t>КОНКРЕТНІ ПРИКЛАДИ (перший огляд </a:t>
            </a:r>
            <a:br>
              <a:rPr lang="uk-UA" sz="2200" b="1" dirty="0">
                <a:solidFill>
                  <a:srgbClr val="C00000"/>
                </a:solidFill>
              </a:rPr>
            </a:br>
            <a:r>
              <a:rPr lang="uk-UA" sz="2200" b="1" dirty="0">
                <a:solidFill>
                  <a:srgbClr val="C00000"/>
                </a:solidFill>
              </a:rPr>
              <a:t>питомих цін)</a:t>
            </a:r>
            <a:endParaRPr lang="fr-FR" sz="2200" b="1" dirty="0">
              <a:solidFill>
                <a:srgbClr val="C0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3495"/>
            <a:ext cx="3429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11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40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41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35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pPr algn="l"/>
            <a:r>
              <a:rPr lang="fr-FR" dirty="0" smtClean="0"/>
              <a:t>Page </a:t>
            </a:r>
            <a:fld id="{C96DE93D-58CB-4569-96F9-20CBC4A49543}" type="slidenum">
              <a:rPr lang="fr-FR" smtClean="0"/>
              <a:pPr algn="l"/>
              <a:t>16</a:t>
            </a:fld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57200" y="79475"/>
            <a:ext cx="8229600" cy="7272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uk-UA" sz="2200" b="1" dirty="0" smtClean="0">
                <a:solidFill>
                  <a:srgbClr val="C00000"/>
                </a:solidFill>
              </a:rPr>
              <a:t>ВИСНОВКИ ТА ВІДКРИТЕ ОБГОВОРЕННЯ</a:t>
            </a:r>
            <a:endParaRPr lang="fr-FR" sz="2200" b="1" dirty="0" smtClean="0">
              <a:solidFill>
                <a:srgbClr val="C00000"/>
              </a:solidFill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416003" y="1371601"/>
            <a:ext cx="8499397" cy="488547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600"/>
              </a:spcBef>
              <a:buNone/>
              <a:defRPr/>
            </a:pPr>
            <a:r>
              <a:rPr lang="uk-UA" sz="22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Перший огляд запитів міст дає підстави для такого першого враження</a:t>
            </a:r>
            <a:r>
              <a:rPr lang="fr-FR" sz="22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:</a:t>
            </a:r>
            <a:endParaRPr lang="fr-FR" sz="2200" dirty="0" smtClean="0">
              <a:solidFill>
                <a:schemeClr val="tx1">
                  <a:lumMod val="50000"/>
                  <a:lumOff val="50000"/>
                </a:schemeClr>
              </a:solidFill>
              <a:ea typeface="MS PGothic" pitchFamily="34" charset="-128"/>
            </a:endParaRPr>
          </a:p>
          <a:p>
            <a:pPr algn="just">
              <a:spcBef>
                <a:spcPts val="1200"/>
              </a:spcBef>
              <a:defRPr/>
            </a:pPr>
            <a:r>
              <a:rPr lang="uk-UA" sz="22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Більшість потреб у рухомому складі обґрунтовані оновленням існуючого парку.  У більшості випадків це стосується продукції національних постачальників, довідкових даних та цін;</a:t>
            </a:r>
          </a:p>
          <a:p>
            <a:pPr algn="just">
              <a:spcBef>
                <a:spcPts val="1200"/>
              </a:spcBef>
              <a:defRPr/>
            </a:pPr>
            <a:r>
              <a:rPr lang="uk-UA" sz="22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Необхідні бюджети, як правило, низькі і базуються на низьких питомих цінах. </a:t>
            </a:r>
            <a:r>
              <a:rPr lang="uk-UA" sz="22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Тільки рухомий склад, наданий національними постачальниками, може задовольнити бюджет (за винятком метрополітену). Це може стати проблемою, якщо Банки прагнуть міжнародних конкурентних торгів.</a:t>
            </a:r>
          </a:p>
          <a:p>
            <a:pPr algn="just">
              <a:spcBef>
                <a:spcPts val="1200"/>
              </a:spcBef>
              <a:defRPr/>
            </a:pPr>
            <a:r>
              <a:rPr lang="uk-UA" sz="22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Обґрунтування зисків, визначених у ТЕО, треба перевірити щодо їх підтвердження відповідними значеннями, які необхідно врахувати в Аналізі витрат і зисків. На якому етапі сьогодні знаходяться ТЕО? </a:t>
            </a:r>
          </a:p>
          <a:p>
            <a:pPr>
              <a:spcBef>
                <a:spcPts val="1200"/>
              </a:spcBef>
              <a:defRPr/>
            </a:pPr>
            <a:r>
              <a:rPr lang="uk-UA" sz="22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Спостерігається певна синергія проектів між деякими Містами, що дає підстави для консолідації замовлень та отримання дешевших фінансових пропозицій від постачальників рухомого складу. </a:t>
            </a:r>
            <a:endParaRPr lang="fr-FR" sz="1800" dirty="0" smtClean="0">
              <a:solidFill>
                <a:schemeClr val="tx1">
                  <a:lumMod val="50000"/>
                  <a:lumOff val="50000"/>
                </a:schemeClr>
              </a:solidFill>
              <a:ea typeface="MS PGothic" pitchFamily="34" charset="-128"/>
            </a:endParaRPr>
          </a:p>
          <a:p>
            <a:pPr marL="0" indent="0">
              <a:spcBef>
                <a:spcPts val="3600"/>
              </a:spcBef>
              <a:buNone/>
              <a:defRPr/>
            </a:pPr>
            <a:endParaRPr lang="fr-FR" sz="1700" dirty="0" smtClean="0">
              <a:ea typeface="MS PGothic" pitchFamily="34" charset="-128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fr-FR" sz="1700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633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40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4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35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pPr algn="l"/>
            <a:r>
              <a:rPr lang="uk-UA" dirty="0" smtClean="0"/>
              <a:t>Стр </a:t>
            </a:r>
            <a:fld id="{C96DE93D-58CB-4569-96F9-20CBC4A49543}" type="slidenum">
              <a:rPr lang="fr-FR" smtClean="0"/>
              <a:pPr algn="l"/>
              <a:t>2</a:t>
            </a:fld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57200" y="79475"/>
            <a:ext cx="8229600" cy="7272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uk-UA" sz="2200" b="1" dirty="0" smtClean="0">
                <a:solidFill>
                  <a:srgbClr val="C00000"/>
                </a:solidFill>
              </a:rPr>
              <a:t>ОСНОВНІ ПОЛОЖЕННЯ</a:t>
            </a:r>
            <a:endParaRPr lang="fr-FR" sz="2200" b="1" dirty="0" smtClean="0">
              <a:solidFill>
                <a:srgbClr val="C00000"/>
              </a:solidFill>
            </a:endParaRPr>
          </a:p>
        </p:txBody>
      </p:sp>
      <p:sp>
        <p:nvSpPr>
          <p:cNvPr id="20" name="Espace réservé du contenu 13"/>
          <p:cNvSpPr txBox="1">
            <a:spLocks/>
          </p:cNvSpPr>
          <p:nvPr/>
        </p:nvSpPr>
        <p:spPr bwMode="gray">
          <a:xfrm>
            <a:off x="457200" y="1828800"/>
            <a:ext cx="8229600" cy="751420"/>
          </a:xfrm>
          <a:prstGeom prst="rect">
            <a:avLst/>
          </a:prstGeom>
          <a:noFill/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1pPr>
            <a:lvl2pPr marL="252000" indent="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defRPr sz="1800" b="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itchFamily="2" charset="2"/>
              <a:buChar char=""/>
              <a:defRPr sz="1800" b="1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3pPr>
            <a:lvl4pPr marL="432000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"/>
              <a:defRPr sz="18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4pPr>
            <a:lvl5pPr marL="612000" indent="-180000" algn="l" defTabSz="914400" rtl="0" eaLnBrk="1" latinLnBrk="0" hangingPunct="1">
              <a:spcBef>
                <a:spcPts val="0"/>
              </a:spcBef>
              <a:spcAft>
                <a:spcPts val="300"/>
              </a:spcAft>
              <a:buSzPct val="70000"/>
              <a:buFont typeface="Wingdings" pitchFamily="2" charset="2"/>
              <a:buChar char=""/>
              <a:defRPr sz="16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 – </a:t>
            </a:r>
            <a:r>
              <a:rPr lang="uk-UA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Розробка проекту міського транспорту, компонент: Рухомий склад</a:t>
            </a:r>
            <a:endParaRPr lang="fr-FR" sz="2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Espace réservé du contenu 13"/>
          <p:cNvSpPr txBox="1">
            <a:spLocks/>
          </p:cNvSpPr>
          <p:nvPr/>
        </p:nvSpPr>
        <p:spPr bwMode="gray">
          <a:xfrm>
            <a:off x="457200" y="2512470"/>
            <a:ext cx="8229600" cy="751420"/>
          </a:xfrm>
          <a:prstGeom prst="rect">
            <a:avLst/>
          </a:prstGeom>
          <a:noFill/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1pPr>
            <a:lvl2pPr marL="252000" indent="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defRPr sz="1800" b="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itchFamily="2" charset="2"/>
              <a:buChar char=""/>
              <a:defRPr sz="1800" b="1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3pPr>
            <a:lvl4pPr marL="432000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"/>
              <a:defRPr sz="18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4pPr>
            <a:lvl5pPr marL="612000" indent="-180000" algn="l" defTabSz="914400" rtl="0" eaLnBrk="1" latinLnBrk="0" hangingPunct="1">
              <a:spcBef>
                <a:spcPts val="0"/>
              </a:spcBef>
              <a:spcAft>
                <a:spcPts val="300"/>
              </a:spcAft>
              <a:buSzPct val="70000"/>
              <a:buFont typeface="Wingdings" pitchFamily="2" charset="2"/>
              <a:buChar char=""/>
              <a:defRPr sz="16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 </a:t>
            </a:r>
            <a:r>
              <a:rPr lang="uk-UA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Основні труднощі</a:t>
            </a:r>
            <a:endParaRPr lang="fr-FR" sz="2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Espace réservé du contenu 13"/>
          <p:cNvSpPr txBox="1">
            <a:spLocks/>
          </p:cNvSpPr>
          <p:nvPr/>
        </p:nvSpPr>
        <p:spPr bwMode="gray">
          <a:xfrm>
            <a:off x="457200" y="3096980"/>
            <a:ext cx="8229600" cy="751420"/>
          </a:xfrm>
          <a:prstGeom prst="rect">
            <a:avLst/>
          </a:prstGeom>
          <a:noFill/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1pPr>
            <a:lvl2pPr marL="252000" indent="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defRPr sz="1800" b="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itchFamily="2" charset="2"/>
              <a:buChar char=""/>
              <a:defRPr sz="1800" b="1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3pPr>
            <a:lvl4pPr marL="432000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"/>
              <a:defRPr sz="18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4pPr>
            <a:lvl5pPr marL="612000" indent="-180000" algn="l" defTabSz="914400" rtl="0" eaLnBrk="1" latinLnBrk="0" hangingPunct="1">
              <a:spcBef>
                <a:spcPts val="0"/>
              </a:spcBef>
              <a:spcAft>
                <a:spcPts val="300"/>
              </a:spcAft>
              <a:buSzPct val="70000"/>
              <a:buFont typeface="Wingdings" pitchFamily="2" charset="2"/>
              <a:buChar char=""/>
              <a:defRPr sz="16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r>
              <a:rPr lang="fr-FR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– </a:t>
            </a:r>
            <a:r>
              <a:rPr lang="uk-UA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Рекомендації</a:t>
            </a:r>
            <a:endParaRPr lang="fr-FR" sz="2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Espace réservé du contenu 13"/>
          <p:cNvSpPr txBox="1">
            <a:spLocks/>
          </p:cNvSpPr>
          <p:nvPr/>
        </p:nvSpPr>
        <p:spPr bwMode="gray">
          <a:xfrm>
            <a:off x="457200" y="3724241"/>
            <a:ext cx="8229600" cy="751420"/>
          </a:xfrm>
          <a:prstGeom prst="rect">
            <a:avLst/>
          </a:prstGeom>
          <a:noFill/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1pPr>
            <a:lvl2pPr marL="252000" indent="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defRPr sz="1800" b="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itchFamily="2" charset="2"/>
              <a:buChar char=""/>
              <a:defRPr sz="1800" b="1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3pPr>
            <a:lvl4pPr marL="432000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"/>
              <a:defRPr sz="18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4pPr>
            <a:lvl5pPr marL="612000" indent="-180000" algn="l" defTabSz="914400" rtl="0" eaLnBrk="1" latinLnBrk="0" hangingPunct="1">
              <a:spcBef>
                <a:spcPts val="0"/>
              </a:spcBef>
              <a:spcAft>
                <a:spcPts val="300"/>
              </a:spcAft>
              <a:buSzPct val="70000"/>
              <a:buFont typeface="Wingdings" pitchFamily="2" charset="2"/>
              <a:buChar char=""/>
              <a:defRPr sz="16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 – </a:t>
            </a:r>
            <a:r>
              <a:rPr lang="uk-UA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Конкретні приклади (перший огляд)</a:t>
            </a:r>
            <a:endParaRPr lang="fr-FR" sz="2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Espace réservé du contenu 13"/>
          <p:cNvSpPr txBox="1">
            <a:spLocks/>
          </p:cNvSpPr>
          <p:nvPr/>
        </p:nvSpPr>
        <p:spPr bwMode="gray">
          <a:xfrm>
            <a:off x="453788" y="4411768"/>
            <a:ext cx="8229600" cy="751420"/>
          </a:xfrm>
          <a:prstGeom prst="rect">
            <a:avLst/>
          </a:prstGeom>
          <a:noFill/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1pPr>
            <a:lvl2pPr marL="252000" indent="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defRPr sz="1800" b="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itchFamily="2" charset="2"/>
              <a:buChar char=""/>
              <a:defRPr sz="1800" b="1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3pPr>
            <a:lvl4pPr marL="432000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"/>
              <a:defRPr sz="18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4pPr>
            <a:lvl5pPr marL="612000" indent="-180000" algn="l" defTabSz="914400" rtl="0" eaLnBrk="1" latinLnBrk="0" hangingPunct="1">
              <a:spcBef>
                <a:spcPts val="0"/>
              </a:spcBef>
              <a:spcAft>
                <a:spcPts val="300"/>
              </a:spcAft>
              <a:buSzPct val="70000"/>
              <a:buFont typeface="Wingdings" pitchFamily="2" charset="2"/>
              <a:buChar char=""/>
              <a:defRPr sz="16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5– </a:t>
            </a:r>
            <a:r>
              <a:rPr lang="uk-UA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Висновки та відкрите обговорення</a:t>
            </a:r>
            <a:endParaRPr lang="fr-FR" sz="2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81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40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41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35"/>
          </p:nvPr>
        </p:nvSpPr>
        <p:spPr>
          <a:xfrm>
            <a:off x="0" y="715788"/>
            <a:ext cx="1260000" cy="576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pPr algn="l"/>
            <a:r>
              <a:rPr lang="uk-UA" dirty="0" smtClean="0"/>
              <a:t>Стр </a:t>
            </a:r>
            <a:fld id="{C96DE93D-58CB-4569-96F9-20CBC4A49543}" type="slidenum">
              <a:rPr lang="fr-FR" smtClean="0"/>
              <a:pPr algn="l"/>
              <a:t>3</a:t>
            </a:fld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57200" y="79475"/>
            <a:ext cx="8229600" cy="7272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uk-UA" sz="2200" b="1" dirty="0" smtClean="0">
                <a:solidFill>
                  <a:srgbClr val="C00000"/>
                </a:solidFill>
              </a:rPr>
              <a:t>ТИПОВІ ЕТАПІ ЦИКЛУ РОЗРОБКИ ПРОЕКТУ МІСЬКОГО ГРОМАДСЬКОГО ТРАНСПОРТУ</a:t>
            </a:r>
            <a:endParaRPr lang="fr-FR" sz="2200" b="1" dirty="0" smtClean="0">
              <a:solidFill>
                <a:srgbClr val="C00000"/>
              </a:solidFill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838199" y="1328002"/>
            <a:ext cx="8066657" cy="495399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uk-UA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МУЛЬТИМОДАЛЬНИЙ ПЛАН ПЕРЕВЕЗЕНЬ МІСЬКИМ ТРАНСПОРТОМ </a:t>
            </a:r>
          </a:p>
          <a:p>
            <a:pPr marL="0" indent="0">
              <a:buNone/>
              <a:defRPr/>
            </a:pPr>
            <a:r>
              <a:rPr lang="uk-UA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Розробити стратегічне бачення розвитку комплексної мультимодальної міської транспортної системи </a:t>
            </a: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=&gt; </a:t>
            </a:r>
            <a:r>
              <a:rPr lang="uk-UA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одна чи більше пріоритетних ліній, включаючи бачення </a:t>
            </a:r>
            <a:r>
              <a:rPr lang="uk-UA" sz="1600" b="1" dirty="0" smtClean="0">
                <a:solidFill>
                  <a:srgbClr val="C00000"/>
                </a:solidFill>
                <a:ea typeface="MS PGothic" pitchFamily="34" charset="-128"/>
              </a:rPr>
              <a:t>рухомого складу (автобус</a:t>
            </a:r>
            <a:r>
              <a:rPr lang="en-GB" sz="1600" b="1" dirty="0" smtClean="0">
                <a:solidFill>
                  <a:srgbClr val="C00000"/>
                </a:solidFill>
                <a:ea typeface="MS PGothic" pitchFamily="34" charset="-128"/>
              </a:rPr>
              <a:t> </a:t>
            </a:r>
            <a:r>
              <a:rPr lang="en-GB" sz="1600" b="1" dirty="0" smtClean="0">
                <a:solidFill>
                  <a:srgbClr val="C00000"/>
                </a:solidFill>
                <a:ea typeface="MS PGothic" pitchFamily="34" charset="-128"/>
              </a:rPr>
              <a:t>/ </a:t>
            </a:r>
            <a:r>
              <a:rPr lang="uk-UA" sz="1600" b="1" dirty="0" smtClean="0">
                <a:solidFill>
                  <a:srgbClr val="C00000"/>
                </a:solidFill>
                <a:ea typeface="MS PGothic" pitchFamily="34" charset="-128"/>
              </a:rPr>
              <a:t>трамвай </a:t>
            </a:r>
            <a:r>
              <a:rPr lang="en-GB" sz="1600" b="1" dirty="0" smtClean="0">
                <a:solidFill>
                  <a:srgbClr val="C00000"/>
                </a:solidFill>
                <a:ea typeface="MS PGothic" pitchFamily="34" charset="-128"/>
              </a:rPr>
              <a:t>/ </a:t>
            </a:r>
            <a:r>
              <a:rPr lang="uk-UA" sz="1600" b="1" dirty="0" smtClean="0">
                <a:solidFill>
                  <a:srgbClr val="C00000"/>
                </a:solidFill>
                <a:ea typeface="MS PGothic" pitchFamily="34" charset="-128"/>
              </a:rPr>
              <a:t>метрополітен</a:t>
            </a:r>
            <a:r>
              <a:rPr lang="en-GB" sz="1600" b="1" dirty="0" smtClean="0">
                <a:solidFill>
                  <a:srgbClr val="C00000"/>
                </a:solidFill>
                <a:ea typeface="MS PGothic" pitchFamily="34" charset="-128"/>
              </a:rPr>
              <a:t>…).</a:t>
            </a:r>
            <a:endParaRPr lang="en-GB" sz="1600" b="1" dirty="0" smtClean="0">
              <a:solidFill>
                <a:srgbClr val="C00000"/>
              </a:solidFill>
              <a:ea typeface="MS PGothic" pitchFamily="34" charset="-128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en-GB" sz="1600" b="1" dirty="0" smtClean="0">
              <a:solidFill>
                <a:schemeClr val="tx1">
                  <a:lumMod val="50000"/>
                  <a:lumOff val="50000"/>
                </a:schemeClr>
              </a:solidFill>
              <a:ea typeface="MS PGothic" pitchFamily="34" charset="-128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uk-UA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ТЕХНІКО-ЕКОНОМІЧНА ОЦІНКА</a:t>
            </a:r>
            <a:endParaRPr lang="en-GB" sz="1600" b="1" dirty="0" smtClean="0">
              <a:solidFill>
                <a:schemeClr val="tx1">
                  <a:lumMod val="50000"/>
                  <a:lumOff val="50000"/>
                </a:schemeClr>
              </a:solidFill>
              <a:ea typeface="MS PGothic" pitchFamily="34" charset="-128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uk-UA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Визначити технічні характеристики лінії </a:t>
            </a: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=&gt;  </a:t>
            </a:r>
            <a:r>
              <a:rPr lang="uk-UA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маршрут, кількість пасажирів, вартість, економічну ефективність, </a:t>
            </a:r>
            <a:r>
              <a:rPr lang="uk-UA" sz="1600" b="1" dirty="0" smtClean="0">
                <a:solidFill>
                  <a:srgbClr val="C00000"/>
                </a:solidFill>
                <a:ea typeface="MS PGothic" pitchFamily="34" charset="-128"/>
              </a:rPr>
              <a:t>визначення типу рухомого складу та розміру парку</a:t>
            </a: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… </a:t>
            </a:r>
            <a:r>
              <a:rPr lang="uk-UA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стратегія фінансування</a:t>
            </a: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.</a:t>
            </a:r>
            <a:endParaRPr lang="en-GB" sz="1600" dirty="0" smtClean="0">
              <a:solidFill>
                <a:schemeClr val="tx1">
                  <a:lumMod val="50000"/>
                  <a:lumOff val="50000"/>
                </a:schemeClr>
              </a:solidFill>
              <a:ea typeface="MS PGothic" pitchFamily="34" charset="-128"/>
            </a:endParaRPr>
          </a:p>
          <a:p>
            <a:pPr>
              <a:defRPr/>
            </a:pPr>
            <a:endParaRPr lang="en-GB" sz="1600" b="1" dirty="0" smtClean="0">
              <a:solidFill>
                <a:schemeClr val="tx1">
                  <a:lumMod val="50000"/>
                  <a:lumOff val="50000"/>
                </a:schemeClr>
              </a:solidFill>
              <a:ea typeface="MS PGothic" pitchFamily="34" charset="-128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uk-UA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ПРОЕКТУВАННЯ</a:t>
            </a:r>
            <a:endParaRPr lang="en-GB" sz="1600" b="1" dirty="0" smtClean="0">
              <a:solidFill>
                <a:schemeClr val="tx1">
                  <a:lumMod val="50000"/>
                  <a:lumOff val="50000"/>
                </a:schemeClr>
              </a:solidFill>
              <a:ea typeface="MS PGothic" pitchFamily="34" charset="-128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uk-UA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Підготувати тендерну документацію </a:t>
            </a: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=&gt; </a:t>
            </a:r>
            <a:r>
              <a:rPr lang="uk-UA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ТЕО, стадія «П», тендерна документація для укладання контракту на інфраструктуру та </a:t>
            </a: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 </a:t>
            </a:r>
            <a:r>
              <a:rPr lang="uk-UA" sz="1600" b="1" dirty="0" smtClean="0">
                <a:solidFill>
                  <a:srgbClr val="C00000"/>
                </a:solidFill>
                <a:ea typeface="MS PGothic" pitchFamily="34" charset="-128"/>
              </a:rPr>
              <a:t>тендер на рухомий склад</a:t>
            </a: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. </a:t>
            </a:r>
            <a:r>
              <a:rPr lang="uk-UA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Визначення тендерної та контрактної стратегії </a:t>
            </a:r>
          </a:p>
          <a:p>
            <a:pPr marL="0" indent="0">
              <a:buFont typeface="Arial" pitchFamily="34" charset="0"/>
              <a:buNone/>
              <a:defRPr/>
            </a:pPr>
            <a:endParaRPr lang="en-GB" sz="1600" b="1" dirty="0" smtClean="0">
              <a:solidFill>
                <a:schemeClr val="tx1">
                  <a:lumMod val="50000"/>
                  <a:lumOff val="50000"/>
                </a:schemeClr>
              </a:solidFill>
              <a:ea typeface="MS PGothic" pitchFamily="34" charset="-128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uk-UA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ЕТАП ВПРОВАДЖЕННЯ</a:t>
            </a:r>
            <a:endParaRPr lang="en-GB" sz="1600" b="1" dirty="0" smtClean="0">
              <a:solidFill>
                <a:schemeClr val="tx1">
                  <a:lumMod val="50000"/>
                  <a:lumOff val="50000"/>
                </a:schemeClr>
              </a:solidFill>
              <a:ea typeface="MS PGothic" pitchFamily="34" charset="-128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uk-UA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Нагляд за будівництвом на ділянці проекту,</a:t>
            </a: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 </a:t>
            </a:r>
            <a:r>
              <a:rPr lang="uk-UA" sz="1600" b="1" dirty="0" smtClean="0">
                <a:solidFill>
                  <a:srgbClr val="C00000"/>
                </a:solidFill>
                <a:ea typeface="MS PGothic" pitchFamily="34" charset="-128"/>
              </a:rPr>
              <a:t>проектування, будівництво та здача в експлуатацію рухомого складу</a:t>
            </a: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, </a:t>
            </a:r>
            <a:r>
              <a:rPr lang="uk-UA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технічний нагляд</a:t>
            </a:r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  <a:ea typeface="MS PGothic" pitchFamily="34" charset="-128"/>
            </a:endParaRPr>
          </a:p>
        </p:txBody>
      </p:sp>
      <p:sp>
        <p:nvSpPr>
          <p:cNvPr id="21" name="Flèche vers le bas 20"/>
          <p:cNvSpPr/>
          <p:nvPr/>
        </p:nvSpPr>
        <p:spPr bwMode="auto">
          <a:xfrm>
            <a:off x="496262" y="1650025"/>
            <a:ext cx="341937" cy="4635575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8396" tIns="19198" rIns="38396" bIns="19198"/>
          <a:lstStyle/>
          <a:p>
            <a:pPr defTabSz="914563">
              <a:defRPr/>
            </a:pPr>
            <a:endParaRPr lang="fr-FR">
              <a:latin typeface="Arial" charset="-52"/>
              <a:ea typeface="MS PGothic" pitchFamily="34" charset="-128"/>
            </a:endParaRPr>
          </a:p>
        </p:txBody>
      </p:sp>
      <p:sp>
        <p:nvSpPr>
          <p:cNvPr id="27" name="Ellipse 26"/>
          <p:cNvSpPr/>
          <p:nvPr/>
        </p:nvSpPr>
        <p:spPr bwMode="auto">
          <a:xfrm>
            <a:off x="475121" y="5359518"/>
            <a:ext cx="332763" cy="342067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8396" tIns="19198" rIns="38396" bIns="19198"/>
          <a:lstStyle/>
          <a:p>
            <a:pPr defTabSz="914563">
              <a:defRPr/>
            </a:pPr>
            <a:endParaRPr lang="fr-FR">
              <a:latin typeface="Arial" charset="-52"/>
              <a:ea typeface="MS PGothic" pitchFamily="34" charset="-128"/>
            </a:endParaRPr>
          </a:p>
        </p:txBody>
      </p:sp>
      <p:sp>
        <p:nvSpPr>
          <p:cNvPr id="29" name="Ellipse 28"/>
          <p:cNvSpPr/>
          <p:nvPr/>
        </p:nvSpPr>
        <p:spPr bwMode="auto">
          <a:xfrm>
            <a:off x="495796" y="3967812"/>
            <a:ext cx="332763" cy="342067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8396" tIns="19198" rIns="38396" bIns="19198"/>
          <a:lstStyle/>
          <a:p>
            <a:pPr defTabSz="914563">
              <a:defRPr/>
            </a:pPr>
            <a:endParaRPr lang="fr-FR">
              <a:latin typeface="Arial" charset="-52"/>
              <a:ea typeface="MS PGothic" pitchFamily="34" charset="-128"/>
            </a:endParaRPr>
          </a:p>
        </p:txBody>
      </p:sp>
      <p:sp>
        <p:nvSpPr>
          <p:cNvPr id="30" name="Ellipse 29"/>
          <p:cNvSpPr/>
          <p:nvPr/>
        </p:nvSpPr>
        <p:spPr bwMode="auto">
          <a:xfrm>
            <a:off x="495795" y="2865497"/>
            <a:ext cx="332763" cy="342067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8396" tIns="19198" rIns="38396" bIns="19198"/>
          <a:lstStyle/>
          <a:p>
            <a:pPr defTabSz="914563">
              <a:defRPr/>
            </a:pPr>
            <a:endParaRPr lang="fr-FR">
              <a:latin typeface="Arial" charset="-52"/>
              <a:ea typeface="MS PGothic" pitchFamily="34" charset="-128"/>
            </a:endParaRPr>
          </a:p>
        </p:txBody>
      </p:sp>
      <p:sp>
        <p:nvSpPr>
          <p:cNvPr id="31" name="Ellipse 30"/>
          <p:cNvSpPr/>
          <p:nvPr/>
        </p:nvSpPr>
        <p:spPr bwMode="auto">
          <a:xfrm>
            <a:off x="496262" y="1473791"/>
            <a:ext cx="332763" cy="342067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8396" tIns="19198" rIns="38396" bIns="19198"/>
          <a:lstStyle/>
          <a:p>
            <a:pPr defTabSz="914563">
              <a:defRPr/>
            </a:pPr>
            <a:endParaRPr lang="fr-FR">
              <a:latin typeface="Arial" charset="-52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570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40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41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35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pPr algn="l"/>
            <a:r>
              <a:rPr lang="uk-UA" dirty="0" smtClean="0"/>
              <a:t>Стр </a:t>
            </a:r>
            <a:fld id="{C96DE93D-58CB-4569-96F9-20CBC4A49543}" type="slidenum">
              <a:rPr lang="fr-FR" smtClean="0"/>
              <a:pPr algn="l"/>
              <a:t>4</a:t>
            </a:fld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52401" y="79475"/>
            <a:ext cx="9067800" cy="7272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fr-FR" sz="2200" b="1" dirty="0" smtClean="0">
                <a:solidFill>
                  <a:srgbClr val="C00000"/>
                </a:solidFill>
              </a:rPr>
              <a:t> </a:t>
            </a:r>
            <a:r>
              <a:rPr lang="uk-UA" sz="2200" b="1" dirty="0" smtClean="0">
                <a:solidFill>
                  <a:srgbClr val="C00000"/>
                </a:solidFill>
              </a:rPr>
              <a:t>БАЧЕННЯ РУХОМОГО СКЛАДУ НА ЕТАПІ СКЛАДАННЯ ТРАНСПОРТНОГО ПЛАНУ</a:t>
            </a:r>
            <a:endParaRPr lang="fr-FR" sz="2200" b="1" dirty="0" smtClean="0">
              <a:solidFill>
                <a:srgbClr val="C00000"/>
              </a:solidFill>
            </a:endParaRPr>
          </a:p>
        </p:txBody>
      </p:sp>
      <p:sp>
        <p:nvSpPr>
          <p:cNvPr id="23" name="Espace réservé du contenu 3"/>
          <p:cNvSpPr txBox="1">
            <a:spLocks/>
          </p:cNvSpPr>
          <p:nvPr/>
        </p:nvSpPr>
        <p:spPr>
          <a:xfrm>
            <a:off x="-38856" y="2034219"/>
            <a:ext cx="4913985" cy="30238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defRPr/>
            </a:pPr>
            <a:r>
              <a:rPr lang="uk-UA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Оцінка існуючих умов та прогнозування потенційного розвитку, з урахуванням варіантів рухомого складу (автобус, трамвай…</a:t>
            </a: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). </a:t>
            </a:r>
            <a:endParaRPr lang="fr-FR" sz="2000" dirty="0" smtClean="0">
              <a:solidFill>
                <a:schemeClr val="tx1">
                  <a:lumMod val="50000"/>
                  <a:lumOff val="50000"/>
                </a:schemeClr>
              </a:solidFill>
              <a:ea typeface="MS PGothic" pitchFamily="34" charset="-128"/>
            </a:endParaRPr>
          </a:p>
          <a:p>
            <a:pPr>
              <a:spcBef>
                <a:spcPts val="1800"/>
              </a:spcBef>
              <a:defRPr/>
            </a:pPr>
            <a:r>
              <a:rPr lang="uk-UA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Використання </a:t>
            </a:r>
            <a:r>
              <a:rPr lang="uk-UA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моделей транспортного попиту </a:t>
            </a:r>
            <a:r>
              <a:rPr lang="uk-UA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для планування потреб споживачів у перевезеннях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.</a:t>
            </a: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  <a:ea typeface="MS PGothic" pitchFamily="34" charset="-128"/>
            </a:endParaRPr>
          </a:p>
          <a:p>
            <a:pPr>
              <a:spcBef>
                <a:spcPts val="1800"/>
              </a:spcBef>
              <a:defRPr/>
            </a:pPr>
            <a:r>
              <a:rPr lang="uk-UA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Розробка довготермінових сценаріїв розвитку, включаючи рішення щодо рухомого складу</a:t>
            </a: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. </a:t>
            </a:r>
            <a:endParaRPr lang="fr-FR" sz="2000" dirty="0" smtClean="0">
              <a:solidFill>
                <a:schemeClr val="tx1">
                  <a:lumMod val="50000"/>
                  <a:lumOff val="50000"/>
                </a:schemeClr>
              </a:solidFill>
              <a:ea typeface="MS PGothic" pitchFamily="34" charset="-128"/>
            </a:endParaRPr>
          </a:p>
          <a:p>
            <a:pPr>
              <a:spcBef>
                <a:spcPts val="1800"/>
              </a:spcBef>
              <a:defRPr/>
            </a:pPr>
            <a:r>
              <a:rPr lang="uk-UA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Надання допомоги керівним органам</a:t>
            </a:r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.</a:t>
            </a:r>
            <a:endParaRPr lang="en-US" sz="1800" dirty="0" smtClean="0">
              <a:solidFill>
                <a:schemeClr val="tx1">
                  <a:lumMod val="50000"/>
                  <a:lumOff val="50000"/>
                </a:schemeClr>
              </a:solidFill>
              <a:ea typeface="MS PGothic" pitchFamily="34" charset="-128"/>
            </a:endParaRPr>
          </a:p>
          <a:p>
            <a:pPr>
              <a:spcAft>
                <a:spcPts val="1260"/>
              </a:spcAft>
              <a:defRPr/>
            </a:pPr>
            <a:endParaRPr lang="fr-FR" sz="1500" dirty="0">
              <a:ea typeface="MS PGothic" pitchFamily="34" charset="-128"/>
            </a:endParaRP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5056248" y="1755989"/>
            <a:ext cx="3807371" cy="2825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0000"/>
            </a:outerShdw>
          </a:effectLst>
        </p:spPr>
        <p:txBody>
          <a:bodyPr lIns="38396" tIns="19198" rIns="38396" bIns="19198"/>
          <a:lstStyle/>
          <a:p>
            <a:pPr algn="ctr">
              <a:defRPr/>
            </a:pPr>
            <a:r>
              <a:rPr lang="uk-UA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MS PGothic" pitchFamily="34" charset="-128"/>
              </a:rPr>
              <a:t>Транспортний генеральний план  - Каїр</a:t>
            </a:r>
            <a:endParaRPr lang="fr-FR" sz="1200" i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26" name="Picture 2" descr="J:\PT\Etudes\Le Caire\DONNEES\G - Cartotheque\Plan de planification\Le Cai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278" y="2247355"/>
            <a:ext cx="4153313" cy="362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53" y="674603"/>
            <a:ext cx="2922648" cy="1341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355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40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4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35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pPr algn="l"/>
            <a:r>
              <a:rPr lang="uk-UA" dirty="0" smtClean="0"/>
              <a:t>Стр </a:t>
            </a:r>
            <a:fld id="{C96DE93D-58CB-4569-96F9-20CBC4A49543}" type="slidenum">
              <a:rPr lang="fr-FR" smtClean="0"/>
              <a:pPr algn="l"/>
              <a:t>5</a:t>
            </a:fld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57200" y="79475"/>
            <a:ext cx="8686800" cy="7272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fr-FR" sz="2200" b="1" dirty="0" smtClean="0">
                <a:solidFill>
                  <a:srgbClr val="C00000"/>
                </a:solidFill>
              </a:rPr>
              <a:t> </a:t>
            </a:r>
            <a:r>
              <a:rPr lang="uk-UA" sz="2200" b="1" dirty="0" smtClean="0">
                <a:solidFill>
                  <a:srgbClr val="C00000"/>
                </a:solidFill>
              </a:rPr>
              <a:t>ВИЗНАЧЕННЯ РУХОМОГО СКЛАДУ НА ЕТАПІ ТЕХНІКО-ЕКОНОМІЧНОЇ ОЦІНКИ</a:t>
            </a:r>
            <a:endParaRPr lang="fr-FR" sz="2200" b="1" dirty="0" smtClean="0">
              <a:solidFill>
                <a:srgbClr val="C00000"/>
              </a:solidFill>
            </a:endParaRPr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>
          <a:xfrm>
            <a:off x="64387" y="1741621"/>
            <a:ext cx="5442687" cy="485681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ЕКСПЛУАТАЦІЙНІ ВИМОГИ</a:t>
            </a:r>
            <a:endParaRPr lang="fr-FR" sz="2000" dirty="0" smtClean="0">
              <a:solidFill>
                <a:schemeClr val="tx1">
                  <a:lumMod val="50000"/>
                  <a:lumOff val="50000"/>
                </a:schemeClr>
              </a:solidFill>
              <a:ea typeface="MS PGothic" pitchFamily="34" charset="-128"/>
            </a:endParaRPr>
          </a:p>
          <a:p>
            <a:pPr marL="0" indent="0" algn="just">
              <a:buFont typeface="Arial" pitchFamily="34" charset="0"/>
              <a:buNone/>
              <a:defRPr/>
            </a:pPr>
            <a:r>
              <a:rPr lang="uk-UA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Місткість, комерційна швидкість, експлуатаційні характеристики, розмір парку, інтервал руху, питання техобслуговування </a:t>
            </a: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…</a:t>
            </a: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/>
            </a:r>
            <a:b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</a:br>
            <a:endParaRPr lang="fr-FR" sz="2000" dirty="0" smtClean="0">
              <a:solidFill>
                <a:schemeClr val="tx1">
                  <a:lumMod val="50000"/>
                  <a:lumOff val="50000"/>
                </a:schemeClr>
              </a:solidFill>
              <a:ea typeface="MS PGothic" pitchFamily="34" charset="-128"/>
            </a:endParaRPr>
          </a:p>
          <a:p>
            <a:pPr algn="just">
              <a:defRPr/>
            </a:pPr>
            <a:r>
              <a:rPr lang="uk-UA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ВИБІР ДЛЯ ТЕО</a:t>
            </a:r>
            <a:endParaRPr lang="fr-FR" sz="2000" b="1" dirty="0" smtClean="0">
              <a:solidFill>
                <a:schemeClr val="tx1">
                  <a:lumMod val="50000"/>
                  <a:lumOff val="50000"/>
                </a:schemeClr>
              </a:solidFill>
              <a:ea typeface="MS PGothic" pitchFamily="34" charset="-128"/>
            </a:endParaRPr>
          </a:p>
          <a:p>
            <a:pPr marL="0" indent="0" algn="just">
              <a:buFont typeface="Arial" pitchFamily="34" charset="0"/>
              <a:buNone/>
              <a:defRPr/>
            </a:pPr>
            <a:r>
              <a:rPr lang="uk-UA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Порівняльний аналіз для визначення найкращого продукту/</a:t>
            </a:r>
            <a:r>
              <a:rPr lang="uk-UA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ів</a:t>
            </a:r>
            <a:r>
              <a:rPr lang="uk-UA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 на ринку, який/і відповідає/</a:t>
            </a:r>
            <a:r>
              <a:rPr lang="uk-UA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тимуть</a:t>
            </a:r>
            <a:r>
              <a:rPr lang="uk-UA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 експлуатаційним вимогам (довжина, кількість місць, швидкість, прискорення, сповільнення, енергопостачання тощо…). Ринкова конкуренція та варіанти вибору</a:t>
            </a:r>
          </a:p>
          <a:p>
            <a:pPr marL="0" indent="0" algn="just">
              <a:buFont typeface="Arial" pitchFamily="34" charset="0"/>
              <a:buNone/>
              <a:defRPr/>
            </a:pP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  <a:ea typeface="MS PGothic" pitchFamily="34" charset="-128"/>
            </a:endParaRPr>
          </a:p>
          <a:p>
            <a:pPr algn="just">
              <a:defRPr/>
            </a:pPr>
            <a:r>
              <a:rPr lang="uk-UA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КОШТОРИСИ</a:t>
            </a: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  <a:ea typeface="MS PGothic" pitchFamily="34" charset="-128"/>
            </a:endParaRPr>
          </a:p>
          <a:p>
            <a:pPr marL="0" indent="0" algn="just">
              <a:buFont typeface="Arial" pitchFamily="34" charset="0"/>
              <a:buNone/>
              <a:defRPr/>
            </a:pPr>
            <a:r>
              <a:rPr lang="uk-UA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Порівняльний аналіз для визначення найбільших точних кошторисів</a:t>
            </a:r>
          </a:p>
          <a:p>
            <a:pPr marL="0" indent="0" algn="just">
              <a:buFont typeface="Arial" pitchFamily="34" charset="0"/>
              <a:buNone/>
              <a:defRPr/>
            </a:pPr>
            <a:r>
              <a:rPr lang="uk-UA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Необхідний бюджет. План реалізації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.  </a:t>
            </a: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 </a:t>
            </a: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/>
            </a:r>
            <a:b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</a:br>
            <a:endParaRPr lang="fr-FR" sz="2000" dirty="0" smtClean="0">
              <a:ea typeface="MS PGothic" pitchFamily="34" charset="-128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fr-FR" sz="1700" dirty="0" smtClean="0">
              <a:ea typeface="MS PGothic" pitchFamily="34" charset="-128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fr-FR" sz="1700" dirty="0">
              <a:ea typeface="MS PGothic" pitchFamily="34" charset="-128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6"/>
          <a:stretch/>
        </p:blipFill>
        <p:spPr bwMode="auto">
          <a:xfrm>
            <a:off x="5755741" y="1755262"/>
            <a:ext cx="3067150" cy="1578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" t="19641" r="-1" b="16048"/>
          <a:stretch/>
        </p:blipFill>
        <p:spPr>
          <a:xfrm>
            <a:off x="5734132" y="3574530"/>
            <a:ext cx="3117292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53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40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4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35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pPr algn="l"/>
            <a:r>
              <a:rPr lang="uk-UA" dirty="0" smtClean="0"/>
              <a:t>Стр </a:t>
            </a:r>
            <a:fld id="{C96DE93D-58CB-4569-96F9-20CBC4A49543}" type="slidenum">
              <a:rPr lang="fr-FR" smtClean="0"/>
              <a:pPr algn="l"/>
              <a:t>6</a:t>
            </a:fld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57200" y="79475"/>
            <a:ext cx="8229600" cy="7272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fr-FR" sz="2200" b="1" dirty="0" smtClean="0">
                <a:solidFill>
                  <a:srgbClr val="C00000"/>
                </a:solidFill>
              </a:rPr>
              <a:t> </a:t>
            </a:r>
            <a:r>
              <a:rPr lang="uk-UA" sz="2200" b="1" dirty="0" smtClean="0">
                <a:solidFill>
                  <a:srgbClr val="C00000"/>
                </a:solidFill>
              </a:rPr>
              <a:t>ТЕНДЕР НА РУХОМИЙ СКЛАД НА ЕТАПІ ПРОЕКТУВАННЯ</a:t>
            </a:r>
            <a:endParaRPr lang="fr-FR" sz="2200" b="1" dirty="0" smtClean="0">
              <a:solidFill>
                <a:srgbClr val="C00000"/>
              </a:solidFill>
            </a:endParaRPr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>
          <a:xfrm>
            <a:off x="146207" y="1448450"/>
            <a:ext cx="4734006" cy="507232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uk-UA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ПІДГОТОВКА ТЕНДЕРНОЇ ДОКУМЕНТАЦІЇ</a:t>
            </a:r>
            <a:endParaRPr lang="fr-FR" sz="1800" b="1" dirty="0" smtClean="0">
              <a:solidFill>
                <a:schemeClr val="tx1">
                  <a:lumMod val="50000"/>
                  <a:lumOff val="50000"/>
                </a:schemeClr>
              </a:solidFill>
              <a:ea typeface="MS PGothic" pitchFamily="34" charset="-128"/>
            </a:endParaRPr>
          </a:p>
          <a:p>
            <a:pPr marL="0" indent="0">
              <a:buNone/>
              <a:defRPr/>
            </a:pPr>
            <a:r>
              <a:rPr lang="fr-F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 (2 – 3 </a:t>
            </a:r>
            <a:r>
              <a:rPr lang="uk-UA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місяці</a:t>
            </a:r>
            <a:r>
              <a:rPr lang="fr-F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)</a:t>
            </a:r>
            <a:endParaRPr lang="fr-FR" sz="1800" dirty="0" smtClean="0">
              <a:solidFill>
                <a:schemeClr val="tx1">
                  <a:lumMod val="50000"/>
                  <a:lumOff val="50000"/>
                </a:schemeClr>
              </a:solidFill>
              <a:ea typeface="MS PGothic" pitchFamily="34" charset="-128"/>
            </a:endParaRPr>
          </a:p>
          <a:p>
            <a:pPr>
              <a:defRPr/>
            </a:pPr>
            <a:r>
              <a:rPr lang="uk-UA" sz="18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Вимоги до продукції, орієнтація на клієнта</a:t>
            </a:r>
          </a:p>
          <a:p>
            <a:pPr>
              <a:defRPr/>
            </a:pPr>
            <a:r>
              <a:rPr lang="uk-UA" sz="18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Функціональні характеристики, норми, стандарти</a:t>
            </a:r>
          </a:p>
          <a:p>
            <a:pPr>
              <a:defRPr/>
            </a:pPr>
            <a:r>
              <a:rPr lang="uk-UA" sz="18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Критерії оцінки</a:t>
            </a:r>
          </a:p>
          <a:p>
            <a:pPr>
              <a:defRPr/>
            </a:pPr>
            <a:r>
              <a:rPr lang="uk-UA" sz="18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Підготовка тендерного пакету </a:t>
            </a:r>
          </a:p>
          <a:p>
            <a:pPr marL="0" indent="0">
              <a:buNone/>
              <a:defRPr/>
            </a:pPr>
            <a:endParaRPr lang="uk-UA" sz="1800" b="1" dirty="0">
              <a:solidFill>
                <a:schemeClr val="tx1">
                  <a:lumMod val="50000"/>
                  <a:lumOff val="50000"/>
                </a:schemeClr>
              </a:solidFill>
              <a:ea typeface="MS PGothic" pitchFamily="34" charset="-128"/>
            </a:endParaRPr>
          </a:p>
          <a:p>
            <a:pPr marL="0" indent="0">
              <a:buNone/>
              <a:defRPr/>
            </a:pPr>
            <a:r>
              <a:rPr lang="uk-UA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ПРОЦЕС ТЕНДЕРУ </a:t>
            </a:r>
            <a:r>
              <a:rPr lang="fr-F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(2 </a:t>
            </a:r>
            <a:r>
              <a:rPr lang="fr-F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– 3 </a:t>
            </a:r>
            <a:r>
              <a:rPr lang="uk-UA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місяці</a:t>
            </a:r>
            <a:r>
              <a:rPr lang="fr-F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)</a:t>
            </a:r>
            <a:endParaRPr lang="fr-FR" sz="1800" b="1" dirty="0" smtClean="0">
              <a:solidFill>
                <a:schemeClr val="tx1">
                  <a:lumMod val="50000"/>
                  <a:lumOff val="50000"/>
                </a:schemeClr>
              </a:solidFill>
              <a:ea typeface="MS PGothic" pitchFamily="34" charset="-128"/>
            </a:endParaRPr>
          </a:p>
          <a:p>
            <a:pPr>
              <a:defRPr/>
            </a:pPr>
            <a:r>
              <a:rPr lang="uk-UA" sz="18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Оголошення тендеру</a:t>
            </a:r>
            <a:endParaRPr lang="fr-FR" sz="1800" dirty="0" smtClean="0">
              <a:solidFill>
                <a:schemeClr val="tx1">
                  <a:lumMod val="50000"/>
                  <a:lumOff val="50000"/>
                </a:schemeClr>
              </a:solidFill>
              <a:ea typeface="MS PGothic" pitchFamily="34" charset="-128"/>
            </a:endParaRPr>
          </a:p>
          <a:p>
            <a:pPr>
              <a:defRPr/>
            </a:pPr>
            <a:r>
              <a:rPr lang="uk-UA" sz="18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Пропозиції</a:t>
            </a:r>
            <a:endParaRPr lang="fr-FR" sz="1800" dirty="0" smtClean="0">
              <a:solidFill>
                <a:schemeClr val="tx1">
                  <a:lumMod val="50000"/>
                  <a:lumOff val="50000"/>
                </a:schemeClr>
              </a:solidFill>
              <a:ea typeface="MS PGothic" pitchFamily="34" charset="-128"/>
            </a:endParaRPr>
          </a:p>
          <a:p>
            <a:pPr>
              <a:defRPr/>
            </a:pPr>
            <a:r>
              <a:rPr lang="uk-UA" sz="18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Оцінка</a:t>
            </a:r>
            <a:endParaRPr lang="fr-FR" sz="1800" dirty="0" smtClean="0">
              <a:solidFill>
                <a:schemeClr val="tx1">
                  <a:lumMod val="50000"/>
                  <a:lumOff val="50000"/>
                </a:schemeClr>
              </a:solidFill>
              <a:ea typeface="MS PGothic" pitchFamily="34" charset="-128"/>
            </a:endParaRPr>
          </a:p>
          <a:p>
            <a:pPr>
              <a:defRPr/>
            </a:pPr>
            <a:r>
              <a:rPr lang="uk-UA" sz="18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Відбір</a:t>
            </a:r>
            <a:endParaRPr lang="fr-FR" sz="1800" dirty="0" smtClean="0">
              <a:solidFill>
                <a:schemeClr val="tx1">
                  <a:lumMod val="50000"/>
                  <a:lumOff val="50000"/>
                </a:schemeClr>
              </a:solidFill>
              <a:ea typeface="MS PGothic" pitchFamily="34" charset="-128"/>
            </a:endParaRP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uk-UA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ЕТАП ПРОЕКТУВАННЯ ТА ВИГОТОВЛЕННЯ 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(18 </a:t>
            </a:r>
            <a:r>
              <a:rPr lang="uk-UA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-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 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24 </a:t>
            </a:r>
            <a:r>
              <a:rPr lang="uk-UA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місяці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)</a:t>
            </a:r>
            <a:endParaRPr lang="en-US" sz="1800" dirty="0" smtClean="0">
              <a:solidFill>
                <a:schemeClr val="tx1">
                  <a:lumMod val="50000"/>
                  <a:lumOff val="50000"/>
                </a:schemeClr>
              </a:solidFill>
              <a:ea typeface="MS PGothic" pitchFamily="34" charset="-128"/>
            </a:endParaRPr>
          </a:p>
          <a:p>
            <a:pPr>
              <a:defRPr/>
            </a:pPr>
            <a:r>
              <a:rPr lang="uk-UA" sz="18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Проектування та виробництво Постачальником</a:t>
            </a:r>
            <a:endParaRPr lang="en-US" sz="1800" dirty="0" smtClean="0">
              <a:solidFill>
                <a:schemeClr val="tx1">
                  <a:lumMod val="50000"/>
                  <a:lumOff val="50000"/>
                </a:schemeClr>
              </a:solidFill>
              <a:ea typeface="MS PGothic" pitchFamily="34" charset="-128"/>
            </a:endParaRPr>
          </a:p>
          <a:p>
            <a:pPr>
              <a:defRPr/>
            </a:pPr>
            <a:r>
              <a:rPr lang="uk-UA" sz="18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Аналіз та затвердження проектної документації Клієнтом</a:t>
            </a:r>
            <a:r>
              <a:rPr lang="fr-FR" sz="17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/>
            </a:r>
            <a:br>
              <a:rPr lang="fr-FR" sz="17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</a:br>
            <a:endParaRPr lang="fr-FR" sz="1700" dirty="0" smtClean="0">
              <a:ea typeface="MS PGothic" pitchFamily="34" charset="-128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fr-FR" sz="1700" dirty="0" smtClean="0">
              <a:ea typeface="MS PGothic" pitchFamily="34" charset="-128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fr-FR" sz="1700" dirty="0">
              <a:ea typeface="MS PGothic" pitchFamily="34" charset="-128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9498"/>
              </p:ext>
            </p:extLst>
          </p:nvPr>
        </p:nvGraphicFramePr>
        <p:xfrm>
          <a:off x="4882488" y="1600200"/>
          <a:ext cx="3962401" cy="1776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26234"/>
                <a:gridCol w="1236167"/>
              </a:tblGrid>
              <a:tr h="282225">
                <a:tc>
                  <a:txBody>
                    <a:bodyPr/>
                    <a:lstStyle/>
                    <a:p>
                      <a:pPr marR="61595" algn="l">
                        <a:spcAft>
                          <a:spcPts val="0"/>
                        </a:spcAft>
                      </a:pPr>
                      <a:r>
                        <a:rPr lang="ru-RU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Основні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розміри</a:t>
                      </a:r>
                      <a:endParaRPr lang="fr-FR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R="61595" algn="l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</a:tr>
              <a:tr h="282225">
                <a:tc>
                  <a:txBody>
                    <a:bodyPr/>
                    <a:lstStyle/>
                    <a:p>
                      <a:pPr marR="61595" algn="l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Довжина</a:t>
                      </a:r>
                      <a:r>
                        <a:rPr lang="ru-RU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трамваю</a:t>
                      </a:r>
                      <a:endParaRPr lang="fr-F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Verdana"/>
                        <a:ea typeface="Arial Unicode MS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61595" algn="l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35</a:t>
                      </a:r>
                      <a:r>
                        <a:rPr lang="uk-UA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,</a:t>
                      </a:r>
                      <a:r>
                        <a:rPr lang="en-GB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254 </a:t>
                      </a:r>
                      <a:r>
                        <a:rPr lang="ru-RU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м</a:t>
                      </a:r>
                      <a:endParaRPr lang="fr-F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Verdana"/>
                        <a:ea typeface="Arial Unicode MS"/>
                        <a:cs typeface="Arial"/>
                      </a:endParaRPr>
                    </a:p>
                  </a:txBody>
                  <a:tcPr marL="44450" marR="44450" marT="0" marB="0" anchor="ctr"/>
                </a:tc>
              </a:tr>
              <a:tr h="282225">
                <a:tc>
                  <a:txBody>
                    <a:bodyPr/>
                    <a:lstStyle/>
                    <a:p>
                      <a:pPr marR="61595" algn="l"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Зовнішня ширина</a:t>
                      </a:r>
                      <a:endParaRPr lang="fr-F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Verdana"/>
                        <a:ea typeface="Arial Unicode MS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61595" algn="l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uk-UA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,</a:t>
                      </a:r>
                      <a:r>
                        <a:rPr lang="en-GB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500 </a:t>
                      </a:r>
                      <a:r>
                        <a:rPr lang="ru-RU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м</a:t>
                      </a:r>
                      <a:endParaRPr lang="fr-F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Verdana"/>
                        <a:ea typeface="Arial Unicode MS"/>
                        <a:cs typeface="Arial"/>
                      </a:endParaRPr>
                    </a:p>
                  </a:txBody>
                  <a:tcPr marL="44450" marR="44450" marT="0" marB="0" anchor="ctr"/>
                </a:tc>
              </a:tr>
              <a:tr h="282225">
                <a:tc>
                  <a:txBody>
                    <a:bodyPr/>
                    <a:lstStyle/>
                    <a:p>
                      <a:pPr marR="61595" algn="l"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Вага трамваю (без</a:t>
                      </a:r>
                      <a:r>
                        <a:rPr lang="uk-UA" sz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 пантографа</a:t>
                      </a:r>
                      <a:r>
                        <a:rPr lang="en-GB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)</a:t>
                      </a:r>
                      <a:endParaRPr lang="fr-F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Verdana"/>
                        <a:ea typeface="Arial Unicode MS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61595" algn="l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3</a:t>
                      </a:r>
                      <a:r>
                        <a:rPr lang="uk-UA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,</a:t>
                      </a:r>
                      <a:r>
                        <a:rPr lang="en-GB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600 </a:t>
                      </a:r>
                      <a:r>
                        <a:rPr lang="ru-RU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м</a:t>
                      </a:r>
                      <a:endParaRPr lang="fr-F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Verdana"/>
                        <a:ea typeface="Arial Unicode MS"/>
                        <a:cs typeface="Arial"/>
                      </a:endParaRPr>
                    </a:p>
                  </a:txBody>
                  <a:tcPr marL="44450" marR="44450" marT="0" marB="0" anchor="ctr"/>
                </a:tc>
              </a:tr>
              <a:tr h="282225">
                <a:tc>
                  <a:txBody>
                    <a:bodyPr/>
                    <a:lstStyle/>
                    <a:p>
                      <a:pPr marR="61595" algn="l"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Вага</a:t>
                      </a:r>
                      <a:r>
                        <a:rPr lang="uk-UA" sz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 трамваю (при складеному пантографі)</a:t>
                      </a:r>
                      <a:endParaRPr lang="fr-F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Verdana"/>
                        <a:ea typeface="Arial Unicode MS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61595" algn="l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3</a:t>
                      </a:r>
                      <a:r>
                        <a:rPr lang="uk-UA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,</a:t>
                      </a:r>
                      <a:r>
                        <a:rPr lang="en-GB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700 </a:t>
                      </a:r>
                      <a:r>
                        <a:rPr lang="ru-RU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м</a:t>
                      </a:r>
                      <a:endParaRPr lang="fr-F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Verdana"/>
                        <a:ea typeface="Arial Unicode MS"/>
                        <a:cs typeface="Arial"/>
                      </a:endParaRPr>
                    </a:p>
                  </a:txBody>
                  <a:tcPr marL="44450" marR="44450" marT="0" marB="0" anchor="ctr"/>
                </a:tc>
              </a:tr>
              <a:tr h="282225">
                <a:tc>
                  <a:txBody>
                    <a:bodyPr/>
                    <a:lstStyle/>
                    <a:p>
                      <a:pPr marR="61595" algn="l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Ширина </a:t>
                      </a:r>
                      <a:r>
                        <a:rPr lang="ru-RU" sz="1200" kern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колії</a:t>
                      </a:r>
                      <a:endParaRPr lang="fr-FR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61595" algn="l">
                        <a:spcAft>
                          <a:spcPts val="0"/>
                        </a:spcAft>
                      </a:pPr>
                      <a:r>
                        <a:rPr lang="fr-FR" sz="12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1524 </a:t>
                      </a:r>
                      <a:r>
                        <a:rPr lang="ru-RU" sz="12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мм</a:t>
                      </a:r>
                      <a:endParaRPr lang="fr-FR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pic>
        <p:nvPicPr>
          <p:cNvPr id="9" name="Image 8"/>
          <p:cNvPicPr/>
          <p:nvPr/>
        </p:nvPicPr>
        <p:blipFill>
          <a:blip r:embed="rId2"/>
          <a:stretch>
            <a:fillRect/>
          </a:stretch>
        </p:blipFill>
        <p:spPr>
          <a:xfrm>
            <a:off x="4998425" y="3721685"/>
            <a:ext cx="3965575" cy="252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9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40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4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35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pPr algn="l"/>
            <a:r>
              <a:rPr lang="uk-UA" dirty="0" smtClean="0"/>
              <a:t>Стр </a:t>
            </a:r>
            <a:fld id="{C96DE93D-58CB-4569-96F9-20CBC4A49543}" type="slidenum">
              <a:rPr lang="fr-FR" smtClean="0"/>
              <a:pPr algn="l"/>
              <a:t>7</a:t>
            </a:fld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57200" y="79475"/>
            <a:ext cx="8229600" cy="7272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fr-FR" sz="2200" b="1" dirty="0" smtClean="0">
                <a:solidFill>
                  <a:srgbClr val="C00000"/>
                </a:solidFill>
              </a:rPr>
              <a:t> </a:t>
            </a:r>
            <a:r>
              <a:rPr lang="uk-UA" sz="2200" b="1" dirty="0" smtClean="0">
                <a:solidFill>
                  <a:srgbClr val="C00000"/>
                </a:solidFill>
              </a:rPr>
              <a:t>ОСНОВНІ ТРУДНОЩІ</a:t>
            </a:r>
            <a:endParaRPr lang="fr-FR" sz="2200" b="1" dirty="0" smtClean="0">
              <a:solidFill>
                <a:srgbClr val="C00000"/>
              </a:solidFill>
            </a:endParaRPr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>
          <a:xfrm>
            <a:off x="357747" y="1828800"/>
            <a:ext cx="8589193" cy="369739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3600"/>
              </a:spcBef>
              <a:defRPr/>
            </a:pPr>
            <a:r>
              <a:rPr lang="uk-UA" sz="18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Керівні органи приймають рішення про новий рухомий склад, на підставі короткого аналізу та без узгодження з Планом організації міських перевезень. Як правило, у випадку оновлення рухомого складу, це може бути «той самий рухомий склад, що й існуючий, але більш сучасний» для заміни існуючого.</a:t>
            </a:r>
          </a:p>
          <a:p>
            <a:pPr algn="just">
              <a:spcBef>
                <a:spcPts val="3600"/>
              </a:spcBef>
              <a:defRPr/>
            </a:pPr>
            <a:r>
              <a:rPr lang="uk-UA" sz="18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Інвестиції, як правило, великі (2,7 млн євро за трамвай довжиною 40м). Це може підштовхнути до рішення про вибір дешевого і застарілого рухомого складу або такого, що вже був у вжитку  </a:t>
            </a:r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…. </a:t>
            </a:r>
            <a:endParaRPr lang="fr-FR" sz="1800" dirty="0" smtClean="0">
              <a:solidFill>
                <a:schemeClr val="tx1">
                  <a:lumMod val="50000"/>
                  <a:lumOff val="50000"/>
                </a:schemeClr>
              </a:solidFill>
              <a:ea typeface="MS PGothic" pitchFamily="34" charset="-128"/>
            </a:endParaRPr>
          </a:p>
          <a:p>
            <a:pPr algn="just">
              <a:spcBef>
                <a:spcPts val="3600"/>
              </a:spcBef>
              <a:defRPr/>
            </a:pPr>
            <a:r>
              <a:rPr lang="uk-UA" sz="18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Тендерна документація є орієнтованим «технічним рішенням»: Клієнт намагається </a:t>
            </a:r>
            <a:r>
              <a:rPr lang="uk-UA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нав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’</a:t>
            </a:r>
            <a:r>
              <a:rPr lang="uk-UA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язати</a:t>
            </a:r>
            <a:r>
              <a:rPr lang="uk-UA" sz="18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 своє власне бачення щодо компонентів… тендер не є конкурентним і Клієнт погоджується на відповідальність за помилки</a:t>
            </a:r>
            <a:endParaRPr lang="fr-FR" sz="1700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183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40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4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35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pPr algn="l"/>
            <a:r>
              <a:rPr lang="uk-UA" dirty="0" smtClean="0"/>
              <a:t>Стр </a:t>
            </a:r>
            <a:fld id="{C96DE93D-58CB-4569-96F9-20CBC4A49543}" type="slidenum">
              <a:rPr lang="fr-FR" smtClean="0"/>
              <a:pPr algn="l"/>
              <a:t>8</a:t>
            </a:fld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57200" y="79475"/>
            <a:ext cx="8229600" cy="7272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fr-FR" sz="2200" b="1" dirty="0" smtClean="0">
                <a:solidFill>
                  <a:srgbClr val="C00000"/>
                </a:solidFill>
              </a:rPr>
              <a:t> </a:t>
            </a:r>
            <a:r>
              <a:rPr lang="uk-UA" sz="2200" b="1" dirty="0" smtClean="0">
                <a:solidFill>
                  <a:srgbClr val="C00000"/>
                </a:solidFill>
              </a:rPr>
              <a:t>ОСНОВНІ ТРУДНОЩІ</a:t>
            </a:r>
            <a:endParaRPr lang="fr-FR" sz="2200" b="1" dirty="0" smtClean="0">
              <a:solidFill>
                <a:srgbClr val="C00000"/>
              </a:solidFill>
            </a:endParaRPr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>
          <a:xfrm>
            <a:off x="304800" y="2133599"/>
            <a:ext cx="8589193" cy="354747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600"/>
              </a:spcBef>
              <a:defRPr/>
            </a:pPr>
            <a:endParaRPr lang="uk-UA" sz="1800" dirty="0" smtClean="0">
              <a:solidFill>
                <a:schemeClr val="tx1">
                  <a:lumMod val="50000"/>
                  <a:lumOff val="50000"/>
                </a:schemeClr>
              </a:solidFill>
              <a:ea typeface="MS PGothic" pitchFamily="34" charset="-128"/>
            </a:endParaRPr>
          </a:p>
          <a:p>
            <a:pPr algn="just">
              <a:spcBef>
                <a:spcPts val="3600"/>
              </a:spcBef>
              <a:defRPr/>
            </a:pPr>
            <a:r>
              <a:rPr lang="uk-UA" sz="18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Супутні проекти залишаються поза увагою: новий рухомий склад може вимагати зміни ремонтних майстерень, певної модифікації інфраструктури. Необхідно додатко</a:t>
            </a:r>
            <a:r>
              <a:rPr lang="uk-UA" sz="18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во планувати бюджети супутніх проектів.</a:t>
            </a:r>
          </a:p>
          <a:p>
            <a:pPr algn="just">
              <a:spcBef>
                <a:spcPts val="3600"/>
              </a:spcBef>
              <a:defRPr/>
            </a:pPr>
            <a:r>
              <a:rPr lang="uk-UA" sz="18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Графік закупівлі нового рухомого складу передбачає мінімум 2 роки. Політики загало</a:t>
            </a:r>
            <a:r>
              <a:rPr lang="uk-UA" sz="18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м можуть прагнуть коротшого, хоча й нереалістичного терміну.</a:t>
            </a:r>
          </a:p>
          <a:p>
            <a:pPr algn="just">
              <a:spcBef>
                <a:spcPts val="3600"/>
              </a:spcBef>
              <a:defRPr/>
            </a:pPr>
            <a:r>
              <a:rPr lang="uk-UA" sz="18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Масштабне лобі постачальників рухомого складу, яке може внести сум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’</a:t>
            </a:r>
            <a:r>
              <a:rPr lang="uk-UA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яття</a:t>
            </a:r>
            <a:r>
              <a:rPr lang="uk-UA" sz="18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. Національні постачальники, які прагнуть зберегти і захистити свій ринок. Відсутність конкуренції на тендері або продукція низької якості. </a:t>
            </a:r>
            <a:endParaRPr lang="fr-FR" sz="1700" dirty="0" smtClean="0">
              <a:ea typeface="MS PGothic" pitchFamily="34" charset="-128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fr-FR" sz="1700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700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40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4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35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pPr algn="l"/>
            <a:r>
              <a:rPr lang="uk-UA" dirty="0" smtClean="0"/>
              <a:t>Стр </a:t>
            </a:r>
            <a:fld id="{C96DE93D-58CB-4569-96F9-20CBC4A49543}" type="slidenum">
              <a:rPr lang="fr-FR" smtClean="0"/>
              <a:pPr algn="l"/>
              <a:t>9</a:t>
            </a:fld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57200" y="79475"/>
            <a:ext cx="8229600" cy="7272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uk-UA" sz="2200" b="1" dirty="0" smtClean="0">
                <a:solidFill>
                  <a:srgbClr val="C00000"/>
                </a:solidFill>
              </a:rPr>
              <a:t>РЕКОМЕНДАЦІЇ</a:t>
            </a:r>
            <a:endParaRPr lang="fr-FR" sz="2200" b="1" dirty="0" smtClean="0">
              <a:solidFill>
                <a:srgbClr val="C00000"/>
              </a:solidFill>
            </a:endParaRPr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>
          <a:xfrm>
            <a:off x="374807" y="1905000"/>
            <a:ext cx="8311993" cy="360455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3600"/>
              </a:spcBef>
              <a:defRPr/>
            </a:pPr>
            <a:r>
              <a:rPr lang="uk-UA" sz="18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У будь-якому випадку рекомендовано застосувати метод </a:t>
            </a:r>
            <a:r>
              <a:rPr lang="uk-UA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зверху – вниз. </a:t>
            </a:r>
            <a:r>
              <a:rPr lang="uk-UA" sz="18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Яким би не був продукт (нова лінія або просте оновлення рухомого складу), він повинен відповідати стратегії, яка визначена Планом організації міських перевезень.</a:t>
            </a:r>
          </a:p>
          <a:p>
            <a:pPr algn="just">
              <a:spcBef>
                <a:spcPts val="3600"/>
              </a:spcBef>
              <a:defRPr/>
            </a:pPr>
            <a:r>
              <a:rPr lang="uk-UA" sz="18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Хоча інвестиції й великі, вибір варіантів фінансування визначається Аналізом витрат і зисків. Капітальні витрати – це лише один параметр АВЗ і дешеві рішення не завжди легко обґрунтувати.</a:t>
            </a:r>
          </a:p>
          <a:p>
            <a:pPr algn="just">
              <a:spcBef>
                <a:spcPts val="3600"/>
              </a:spcBef>
              <a:defRPr/>
            </a:pPr>
            <a:r>
              <a:rPr lang="uk-UA" sz="18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Тендерна документація повинна готуватися компетентними експертами й орієнтуватися на споживача/ експлуатаційні характеристики. Не можна </a:t>
            </a:r>
            <a:r>
              <a:rPr lang="uk-UA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нав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’</a:t>
            </a:r>
            <a:r>
              <a:rPr lang="uk-UA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язувати</a:t>
            </a:r>
            <a:r>
              <a:rPr lang="uk-UA" sz="18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 технічні рішення. Існуючий рухомий склад повинен мати перевірену технологічну історію експлуатації: ніяких прототипів або спеціальних розробок</a:t>
            </a:r>
            <a:endParaRPr lang="fr-FR" sz="1700" dirty="0" smtClean="0">
              <a:ea typeface="MS PGothic" pitchFamily="34" charset="-128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fr-FR" sz="1700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031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1403</Words>
  <Application>Microsoft Office PowerPoint</Application>
  <PresentationFormat>On-screen Show (4:3)</PresentationFormat>
  <Paragraphs>284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 Unicode MS</vt:lpstr>
      <vt:lpstr>MS PGothic</vt:lpstr>
      <vt:lpstr>Arial</vt:lpstr>
      <vt:lpstr>Calibri</vt:lpstr>
      <vt:lpstr>Verdana</vt:lpstr>
      <vt:lpstr>Office Theme</vt:lpstr>
      <vt:lpstr>     ПРОЕКТ МІСЬКОГО  ГРОМАДСЬКОГО ТРАНСПОРТУ УКРАЇНА Питання рухомого складу</vt:lpstr>
      <vt:lpstr>ОСНОВНІ ПОЛОЖЕННЯ</vt:lpstr>
      <vt:lpstr>ТИПОВІ ЕТАПІ ЦИКЛУ РОЗРОБКИ ПРОЕКТУ МІСЬКОГО ГРОМАДСЬКОГО ТРАНСПОРТУ</vt:lpstr>
      <vt:lpstr> БАЧЕННЯ РУХОМОГО СКЛАДУ НА ЕТАПІ СКЛАДАННЯ ТРАНСПОРТНОГО ПЛАНУ</vt:lpstr>
      <vt:lpstr> ВИЗНАЧЕННЯ РУХОМОГО СКЛАДУ НА ЕТАПІ ТЕХНІКО-ЕКОНОМІЧНОЇ ОЦІНКИ</vt:lpstr>
      <vt:lpstr> ТЕНДЕР НА РУХОМИЙ СКЛАД НА ЕТАПІ ПРОЕКТУВАННЯ</vt:lpstr>
      <vt:lpstr> ОСНОВНІ ТРУДНОЩІ</vt:lpstr>
      <vt:lpstr> ОСНОВНІ ТРУДНОЩІ</vt:lpstr>
      <vt:lpstr>РЕКОМЕНДАЦІЇ</vt:lpstr>
      <vt:lpstr>РЕКОМЕНДАЦІЇ</vt:lpstr>
      <vt:lpstr>КОНКРЕТНІ ПРИКЛАДИ (перший огляд питомих цін)</vt:lpstr>
      <vt:lpstr>PowerPoint Presentation</vt:lpstr>
      <vt:lpstr>КОНКРЕТНІ ПРИКЛАДИ (перший огляд  питомих цін)</vt:lpstr>
      <vt:lpstr>КОНКРЕТНІ ПРИКЛАДИ (перший огляд  питомих цін)</vt:lpstr>
      <vt:lpstr>КОНКРЕТНІ ПРИКЛАДИ (перший огляд  питомих цін)</vt:lpstr>
      <vt:lpstr>ВИСНОВКИ ТА ВІДКРИТЕ ОБГОВОРЕННЯ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Ukraine Urban Public Transport Project  Cost Benefit Analysis (CBA) Financial part</dc:title>
  <dc:creator>game</dc:creator>
  <cp:lastModifiedBy>edith</cp:lastModifiedBy>
  <cp:revision>51</cp:revision>
  <cp:lastPrinted>2017-02-25T13:50:02Z</cp:lastPrinted>
  <dcterms:created xsi:type="dcterms:W3CDTF">2017-02-22T11:59:11Z</dcterms:created>
  <dcterms:modified xsi:type="dcterms:W3CDTF">2017-02-25T15:10:53Z</dcterms:modified>
</cp:coreProperties>
</file>