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5" r:id="rId3"/>
    <p:sldId id="260" r:id="rId4"/>
    <p:sldId id="258" r:id="rId5"/>
    <p:sldId id="261" r:id="rId6"/>
    <p:sldId id="262" r:id="rId7"/>
    <p:sldId id="259" r:id="rId8"/>
    <p:sldId id="263" r:id="rId9"/>
    <p:sldId id="266" r:id="rId10"/>
    <p:sldId id="267" r:id="rId11"/>
    <p:sldId id="268" r:id="rId12"/>
    <p:sldId id="269" r:id="rId13"/>
    <p:sldId id="270" r:id="rId14"/>
    <p:sldId id="272" r:id="rId15"/>
    <p:sldId id="273" r:id="rId16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7" autoAdjust="0"/>
    <p:restoredTop sz="95501" autoAdjust="0"/>
  </p:normalViewPr>
  <p:slideViewPr>
    <p:cSldViewPr>
      <p:cViewPr>
        <p:scale>
          <a:sx n="90" d="100"/>
          <a:sy n="90" d="100"/>
        </p:scale>
        <p:origin x="139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8B260-6577-4EA6-BEC4-2D3A6F3367E4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7A709-4210-4AB2-8C61-ED9FAE02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883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7A709-4210-4AB2-8C61-ED9FAE027E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32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7A709-4210-4AB2-8C61-ED9FAE027E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167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7A709-4210-4AB2-8C61-ED9FAE027E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453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7A709-4210-4AB2-8C61-ED9FAE027E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316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7A709-4210-4AB2-8C61-ED9FAE027E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4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762E-6AD6-4A84-9303-4E97D3BACDB4}" type="datetimeFigureOut">
              <a:rPr lang="en-US" smtClean="0"/>
              <a:t>2/24/2017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13C24-6B20-484C-839C-4364061B1C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762E-6AD6-4A84-9303-4E97D3BACDB4}" type="datetimeFigureOut">
              <a:rPr lang="en-US" smtClean="0"/>
              <a:t>2/24/2017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13C24-6B20-484C-839C-4364061B1C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762E-6AD6-4A84-9303-4E97D3BACDB4}" type="datetimeFigureOut">
              <a:rPr lang="en-US" smtClean="0"/>
              <a:t>2/24/2017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13C24-6B20-484C-839C-4364061B1C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Grand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/>
          <p:cNvSpPr>
            <a:spLocks noGrp="1"/>
          </p:cNvSpPr>
          <p:nvPr>
            <p:ph type="pic" sz="quarter" idx="39"/>
          </p:nvPr>
        </p:nvSpPr>
        <p:spPr bwMode="gray">
          <a:xfrm>
            <a:off x="0" y="981328"/>
            <a:ext cx="9144000" cy="5400000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0" y="6285600"/>
            <a:ext cx="9144000" cy="5724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7" name="Espace réservé du texte 14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7704000" y="6390000"/>
            <a:ext cx="1260000" cy="3600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bg1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0" y="835200"/>
            <a:ext cx="1260000" cy="576000"/>
          </a:xfrm>
          <a:blipFill>
            <a:blip r:embed="rId4" cstate="print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36"/>
          </p:nvPr>
        </p:nvSpPr>
        <p:spPr bwMode="gray"/>
        <p:txBody>
          <a:bodyPr/>
          <a:lstStyle/>
          <a:p>
            <a:fld id="{BC243752-67AA-4470-B036-775C0796B843}" type="datetime1">
              <a:rPr lang="fr-FR" smtClean="0"/>
              <a:pPr/>
              <a:t>24/02/2017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pPr algn="l"/>
            <a:fld id="{C96DE93D-58CB-4569-96F9-20CBC4A49543}" type="slidenum">
              <a:rPr lang="fr-FR" smtClean="0"/>
              <a:pPr algn="l"/>
              <a:t>‹#›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38"/>
          </p:nvPr>
        </p:nvSpPr>
        <p:spPr bwMode="gray"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762E-6AD6-4A84-9303-4E97D3BACDB4}" type="datetimeFigureOut">
              <a:rPr lang="en-US" smtClean="0"/>
              <a:t>2/24/2017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13C24-6B20-484C-839C-4364061B1C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762E-6AD6-4A84-9303-4E97D3BACDB4}" type="datetimeFigureOut">
              <a:rPr lang="en-US" smtClean="0"/>
              <a:t>2/24/2017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13C24-6B20-484C-839C-4364061B1C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762E-6AD6-4A84-9303-4E97D3BACDB4}" type="datetimeFigureOut">
              <a:rPr lang="en-US" smtClean="0"/>
              <a:t>2/24/2017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13C24-6B20-484C-839C-4364061B1C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762E-6AD6-4A84-9303-4E97D3BACDB4}" type="datetimeFigureOut">
              <a:rPr lang="en-US" smtClean="0"/>
              <a:t>2/24/2017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13C24-6B20-484C-839C-4364061B1C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762E-6AD6-4A84-9303-4E97D3BACDB4}" type="datetimeFigureOut">
              <a:rPr lang="en-US" smtClean="0"/>
              <a:t>2/24/2017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13C24-6B20-484C-839C-4364061B1C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762E-6AD6-4A84-9303-4E97D3BACDB4}" type="datetimeFigureOut">
              <a:rPr lang="en-US" smtClean="0"/>
              <a:t>2/24/2017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13C24-6B20-484C-839C-4364061B1C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762E-6AD6-4A84-9303-4E97D3BACDB4}" type="datetimeFigureOut">
              <a:rPr lang="en-US" smtClean="0"/>
              <a:t>2/24/2017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13C24-6B20-484C-839C-4364061B1C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762E-6AD6-4A84-9303-4E97D3BACDB4}" type="datetimeFigureOut">
              <a:rPr lang="en-US" smtClean="0"/>
              <a:t>2/24/2017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13C24-6B20-484C-839C-4364061B1C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D762E-6AD6-4A84-9303-4E97D3BACDB4}" type="datetimeFigureOut">
              <a:rPr lang="en-US" smtClean="0"/>
              <a:t>2/24/2017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13C24-6B20-484C-839C-4364061B1C3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6" name="Titr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4830762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/>
            </a:r>
            <a:br>
              <a:rPr lang="en-GB" b="1" dirty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ПРОЕКТ МІСЬКОГО ГРОМАДСЬКОГО ТРАНСПОРТУ УКРАЇНА</a:t>
            </a:r>
            <a:r>
              <a:rPr lang="en-GB" b="1" dirty="0">
                <a:solidFill>
                  <a:srgbClr val="002060"/>
                </a:solidFill>
              </a:rPr>
              <a:t/>
            </a:r>
            <a:br>
              <a:rPr lang="en-GB" b="1" dirty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Технічна документація для заявок на фінансування МФУ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uk-UA" dirty="0" smtClean="0"/>
              <a:t>Стр</a:t>
            </a:r>
            <a:r>
              <a:rPr lang="fr-FR" dirty="0" smtClean="0"/>
              <a:t> </a:t>
            </a:r>
            <a:fld id="{C96DE93D-58CB-4569-96F9-20CBC4A49543}" type="slidenum">
              <a:rPr lang="fr-FR" smtClean="0"/>
              <a:pPr algn="l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558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6" name="Titre 6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838200"/>
          </a:xfrm>
        </p:spPr>
        <p:txBody>
          <a:bodyPr lIns="0" tIns="0" rIns="0" bIns="0" anchor="t" anchorCtr="0">
            <a:no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Задача </a:t>
            </a:r>
            <a:r>
              <a:rPr lang="en-GB" b="1" dirty="0" smtClean="0">
                <a:solidFill>
                  <a:srgbClr val="002060"/>
                </a:solidFill>
              </a:rPr>
              <a:t>3 </a:t>
            </a:r>
            <a:r>
              <a:rPr lang="en-GB" b="1" dirty="0" smtClean="0">
                <a:solidFill>
                  <a:srgbClr val="002060"/>
                </a:solidFill>
              </a:rPr>
              <a:t>– </a:t>
            </a:r>
            <a:r>
              <a:rPr lang="uk-UA" b="1" dirty="0" smtClean="0">
                <a:solidFill>
                  <a:srgbClr val="002060"/>
                </a:solidFill>
              </a:rPr>
              <a:t>Проведення досліджень</a:t>
            </a:r>
            <a:r>
              <a:rPr lang="en-GB" b="1" dirty="0" smtClean="0">
                <a:solidFill>
                  <a:srgbClr val="002060"/>
                </a:solidFill>
              </a:rPr>
              <a:t/>
            </a:r>
            <a:br>
              <a:rPr lang="en-GB" b="1" dirty="0" smtClean="0">
                <a:solidFill>
                  <a:srgbClr val="002060"/>
                </a:solidFill>
              </a:rPr>
            </a:br>
            <a:r>
              <a:rPr lang="en-GB" b="1" dirty="0" smtClean="0">
                <a:solidFill>
                  <a:srgbClr val="002060"/>
                </a:solidFill>
              </a:rPr>
              <a:t>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uk-UA" dirty="0" smtClean="0"/>
              <a:t>Стр </a:t>
            </a:r>
            <a:fld id="{C96DE93D-58CB-4569-96F9-20CBC4A49543}" type="slidenum">
              <a:rPr lang="fr-FR" smtClean="0"/>
              <a:pPr algn="l"/>
              <a:t>10</a:t>
            </a:fld>
            <a:endParaRPr lang="fr-FR" dirty="0"/>
          </a:p>
        </p:txBody>
      </p:sp>
      <p:grpSp>
        <p:nvGrpSpPr>
          <p:cNvPr id="9" name="Group 8"/>
          <p:cNvGrpSpPr/>
          <p:nvPr/>
        </p:nvGrpSpPr>
        <p:grpSpPr>
          <a:xfrm>
            <a:off x="404998" y="1426026"/>
            <a:ext cx="2103411" cy="1888031"/>
            <a:chOff x="404998" y="1426026"/>
            <a:chExt cx="2103411" cy="1888031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999" y="1712410"/>
              <a:ext cx="1963509" cy="1601647"/>
            </a:xfrm>
            <a:prstGeom prst="rect">
              <a:avLst/>
            </a:prstGeom>
            <a:ln w="22225">
              <a:solidFill>
                <a:srgbClr val="C00000"/>
              </a:solidFill>
            </a:ln>
          </p:spPr>
        </p:pic>
        <p:sp>
          <p:nvSpPr>
            <p:cNvPr id="37" name="TextBox 36"/>
            <p:cNvSpPr txBox="1"/>
            <p:nvPr/>
          </p:nvSpPr>
          <p:spPr>
            <a:xfrm>
              <a:off x="404998" y="1426026"/>
              <a:ext cx="2103411" cy="2461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uk-UA" dirty="0" smtClean="0">
                  <a:solidFill>
                    <a:srgbClr val="002060"/>
                  </a:solidFill>
                </a:rPr>
                <a:t>Межі</a:t>
              </a:r>
              <a:endParaRPr lang="en-GB" dirty="0" smtClean="0">
                <a:solidFill>
                  <a:srgbClr val="002060"/>
                </a:solidFill>
              </a:endParaRPr>
            </a:p>
            <a:p>
              <a:endParaRPr lang="en-GB" sz="2400" dirty="0" smtClean="0">
                <a:solidFill>
                  <a:srgbClr val="00206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4998" y="3538421"/>
            <a:ext cx="2119402" cy="2183487"/>
            <a:chOff x="404998" y="1138404"/>
            <a:chExt cx="2119402" cy="218348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998" y="1719524"/>
              <a:ext cx="2054318" cy="1602367"/>
            </a:xfrm>
            <a:prstGeom prst="rect">
              <a:avLst/>
            </a:prstGeom>
            <a:ln w="22225">
              <a:solidFill>
                <a:srgbClr val="C00000"/>
              </a:solidFill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20989" y="1138404"/>
              <a:ext cx="2103411" cy="2461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uk-UA" dirty="0" smtClean="0">
                  <a:solidFill>
                    <a:srgbClr val="002060"/>
                  </a:solidFill>
                </a:rPr>
                <a:t>Підрахунок пасажирів</a:t>
              </a:r>
              <a:endParaRPr lang="en-GB" dirty="0" smtClean="0">
                <a:solidFill>
                  <a:srgbClr val="002060"/>
                </a:solidFill>
              </a:endParaRPr>
            </a:p>
            <a:p>
              <a:endParaRPr lang="en-GB" sz="2400" dirty="0" smtClean="0">
                <a:solidFill>
                  <a:srgbClr val="00206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956495" y="4119541"/>
            <a:ext cx="1856571" cy="1961286"/>
            <a:chOff x="404998" y="1426026"/>
            <a:chExt cx="2114531" cy="219115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754" y="1747780"/>
              <a:ext cx="2098775" cy="1869400"/>
            </a:xfrm>
            <a:prstGeom prst="rect">
              <a:avLst/>
            </a:prstGeom>
            <a:ln w="22225">
              <a:solidFill>
                <a:srgbClr val="C00000"/>
              </a:solidFill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404998" y="1426026"/>
              <a:ext cx="2103411" cy="2461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uk-UA" dirty="0" smtClean="0">
                  <a:solidFill>
                    <a:srgbClr val="002060"/>
                  </a:solidFill>
                </a:rPr>
                <a:t>Підрахунки руху</a:t>
              </a:r>
              <a:endParaRPr lang="en-GB" dirty="0" smtClean="0">
                <a:solidFill>
                  <a:srgbClr val="002060"/>
                </a:solidFill>
              </a:endParaRPr>
            </a:p>
            <a:p>
              <a:endParaRPr lang="en-GB" sz="2400" dirty="0" smtClean="0">
                <a:solidFill>
                  <a:srgbClr val="00206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429000" y="4585070"/>
            <a:ext cx="2103411" cy="1598144"/>
            <a:chOff x="477426" y="2129682"/>
            <a:chExt cx="2103411" cy="159814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51910" y="1755198"/>
              <a:ext cx="1353087" cy="2102055"/>
            </a:xfrm>
            <a:prstGeom prst="rect">
              <a:avLst/>
            </a:prstGeom>
            <a:ln w="22225">
              <a:solidFill>
                <a:srgbClr val="C00000"/>
              </a:solidFill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477426" y="3481668"/>
              <a:ext cx="2103411" cy="2461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uk-UA" dirty="0" smtClean="0">
                  <a:solidFill>
                    <a:srgbClr val="002060"/>
                  </a:solidFill>
                </a:rPr>
                <a:t>Час поїздки</a:t>
              </a:r>
              <a:endParaRPr lang="en-GB" dirty="0" smtClean="0">
                <a:solidFill>
                  <a:srgbClr val="002060"/>
                </a:solidFill>
              </a:endParaRPr>
            </a:p>
            <a:p>
              <a:endParaRPr lang="en-GB" sz="2400" dirty="0" smtClean="0">
                <a:solidFill>
                  <a:srgbClr val="00206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63196" y="931599"/>
            <a:ext cx="2141664" cy="1733084"/>
            <a:chOff x="553946" y="1654515"/>
            <a:chExt cx="2141664" cy="173308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46" y="1992198"/>
              <a:ext cx="2098775" cy="1395401"/>
            </a:xfrm>
            <a:prstGeom prst="rect">
              <a:avLst/>
            </a:prstGeom>
            <a:ln w="22225">
              <a:solidFill>
                <a:srgbClr val="C00000"/>
              </a:solidFill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592199" y="1654515"/>
              <a:ext cx="2103411" cy="2461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uk-UA" dirty="0" smtClean="0">
                  <a:solidFill>
                    <a:srgbClr val="002060"/>
                  </a:solidFill>
                </a:rPr>
                <a:t>Опитування домогосподарств</a:t>
              </a:r>
              <a:endParaRPr lang="en-GB" dirty="0" smtClean="0">
                <a:solidFill>
                  <a:srgbClr val="002060"/>
                </a:solidFill>
              </a:endParaRPr>
            </a:p>
            <a:p>
              <a:endParaRPr lang="en-GB" sz="2400" dirty="0" smtClean="0">
                <a:solidFill>
                  <a:srgbClr val="00206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96748" y="1475032"/>
            <a:ext cx="2838450" cy="2754676"/>
            <a:chOff x="-37988" y="1680074"/>
            <a:chExt cx="2475448" cy="244988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988" y="1992198"/>
              <a:ext cx="2436531" cy="2137761"/>
            </a:xfrm>
            <a:prstGeom prst="rect">
              <a:avLst/>
            </a:prstGeom>
            <a:ln w="22225">
              <a:solidFill>
                <a:srgbClr val="C00000"/>
              </a:solidFill>
            </a:ln>
          </p:spPr>
        </p:pic>
        <p:sp>
          <p:nvSpPr>
            <p:cNvPr id="33" name="TextBox 32"/>
            <p:cNvSpPr txBox="1"/>
            <p:nvPr/>
          </p:nvSpPr>
          <p:spPr>
            <a:xfrm>
              <a:off x="-37801" y="1680074"/>
              <a:ext cx="2475261" cy="2150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uk-UA" dirty="0" smtClean="0">
                  <a:solidFill>
                    <a:srgbClr val="002060"/>
                  </a:solidFill>
                </a:rPr>
                <a:t>Аналіз статистичних даних</a:t>
              </a:r>
              <a:endParaRPr lang="en-GB" sz="2400" dirty="0" smtClean="0">
                <a:solidFill>
                  <a:srgbClr val="002060"/>
                </a:solidFill>
              </a:endParaRPr>
            </a:p>
          </p:txBody>
        </p:sp>
      </p:grpSp>
      <p:cxnSp>
        <p:nvCxnSpPr>
          <p:cNvPr id="34" name="Straight Arrow Connector 33"/>
          <p:cNvCxnSpPr>
            <a:stCxn id="36" idx="3"/>
          </p:cNvCxnSpPr>
          <p:nvPr/>
        </p:nvCxnSpPr>
        <p:spPr>
          <a:xfrm>
            <a:off x="2368508" y="2513234"/>
            <a:ext cx="828240" cy="1366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9" idx="3"/>
          </p:cNvCxnSpPr>
          <p:nvPr/>
        </p:nvCxnSpPr>
        <p:spPr>
          <a:xfrm flipV="1">
            <a:off x="2459316" y="4229708"/>
            <a:ext cx="736076" cy="691017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5" idx="1"/>
          </p:cNvCxnSpPr>
          <p:nvPr/>
        </p:nvCxnSpPr>
        <p:spPr>
          <a:xfrm flipV="1">
            <a:off x="4480027" y="4229708"/>
            <a:ext cx="0" cy="355362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2" idx="1"/>
          </p:cNvCxnSpPr>
          <p:nvPr/>
        </p:nvCxnSpPr>
        <p:spPr>
          <a:xfrm flipH="1" flipV="1">
            <a:off x="5990574" y="4271016"/>
            <a:ext cx="979755" cy="973168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5990574" y="1898932"/>
            <a:ext cx="783479" cy="399729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5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6" name="Titre 6"/>
          <p:cNvSpPr>
            <a:spLocks noGrp="1"/>
          </p:cNvSpPr>
          <p:nvPr>
            <p:ph type="title"/>
          </p:nvPr>
        </p:nvSpPr>
        <p:spPr>
          <a:xfrm>
            <a:off x="0" y="228600"/>
            <a:ext cx="9137436" cy="838200"/>
          </a:xfrm>
        </p:spPr>
        <p:txBody>
          <a:bodyPr lIns="0" tIns="0" rIns="0" bIns="0" anchor="t" anchorCtr="0">
            <a:no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Задача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smtClean="0">
                <a:solidFill>
                  <a:srgbClr val="002060"/>
                </a:solidFill>
              </a:rPr>
              <a:t>4 – </a:t>
            </a:r>
            <a:r>
              <a:rPr lang="uk-UA" sz="4000" b="1" dirty="0" smtClean="0">
                <a:solidFill>
                  <a:srgbClr val="002060"/>
                </a:solidFill>
              </a:rPr>
              <a:t>Мультимодальна транспортна модель </a:t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4000" b="1" dirty="0">
                <a:solidFill>
                  <a:srgbClr val="002060"/>
                </a:solidFill>
              </a:rPr>
              <a:t>	</a:t>
            </a:r>
            <a:r>
              <a:rPr lang="uk-UA" sz="4000" b="1" dirty="0" smtClean="0">
                <a:solidFill>
                  <a:srgbClr val="002060"/>
                </a:solidFill>
              </a:rPr>
              <a:t>			</a:t>
            </a:r>
            <a:r>
              <a:rPr lang="uk-UA" sz="4000" b="1" dirty="0" smtClean="0">
                <a:solidFill>
                  <a:srgbClr val="002060"/>
                </a:solidFill>
              </a:rPr>
              <a:t>(рекомендовано) </a:t>
            </a:r>
            <a:r>
              <a:rPr lang="en-GB" sz="4000" b="1" dirty="0" smtClean="0">
                <a:solidFill>
                  <a:srgbClr val="002060"/>
                </a:solidFill>
              </a:rPr>
              <a:t> </a:t>
            </a:r>
            <a:endParaRPr lang="en-GB" sz="4000" b="1" dirty="0">
              <a:solidFill>
                <a:srgbClr val="002060"/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uk-UA" dirty="0" smtClean="0"/>
              <a:t>Стр </a:t>
            </a:r>
            <a:fld id="{C96DE93D-58CB-4569-96F9-20CBC4A49543}" type="slidenum">
              <a:rPr lang="fr-FR" smtClean="0"/>
              <a:pPr algn="l"/>
              <a:t>11</a:t>
            </a:fld>
            <a:endParaRPr lang="fr-FR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30025"/>
            <a:ext cx="2971800" cy="4037445"/>
          </a:xfrm>
          <a:prstGeom prst="rect">
            <a:avLst/>
          </a:prstGeom>
          <a:ln w="22225">
            <a:solidFill>
              <a:srgbClr val="C00000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3149600" y="2157609"/>
            <a:ext cx="4013200" cy="241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Мультимодальна транспортна модель</a:t>
            </a:r>
            <a:endParaRPr lang="en-GB" sz="2400" dirty="0" smtClean="0">
              <a:solidFill>
                <a:srgbClr val="00206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327" y="2540243"/>
            <a:ext cx="2847000" cy="3923165"/>
          </a:xfrm>
          <a:prstGeom prst="rect">
            <a:avLst/>
          </a:prstGeom>
          <a:ln w="22225">
            <a:solidFill>
              <a:srgbClr val="C00000"/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1422400" y="1535228"/>
            <a:ext cx="2838236" cy="241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Моделювання руху</a:t>
            </a:r>
            <a:endParaRPr lang="en-GB" sz="2400" dirty="0" smtClean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90527" y="2867377"/>
            <a:ext cx="2838236" cy="241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Результати прогнозів руху</a:t>
            </a:r>
            <a:endParaRPr lang="en-GB" sz="2400" dirty="0" smtClean="0">
              <a:solidFill>
                <a:srgbClr val="002060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282" y="3652722"/>
            <a:ext cx="3587154" cy="1708304"/>
          </a:xfrm>
          <a:prstGeom prst="rect">
            <a:avLst/>
          </a:prstGeom>
          <a:ln w="2222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87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6" name="Titre 6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59200" cy="1676400"/>
          </a:xfrm>
        </p:spPr>
        <p:txBody>
          <a:bodyPr lIns="0" tIns="0" rIns="0" bIns="0" anchor="t" anchorCtr="0">
            <a:no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Задача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smtClean="0">
                <a:solidFill>
                  <a:srgbClr val="002060"/>
                </a:solidFill>
              </a:rPr>
              <a:t>5 </a:t>
            </a:r>
            <a:r>
              <a:rPr lang="en-GB" b="1" dirty="0" smtClean="0">
                <a:solidFill>
                  <a:srgbClr val="002060"/>
                </a:solidFill>
              </a:rPr>
              <a:t>–</a:t>
            </a:r>
            <a:r>
              <a:rPr lang="uk-UA" b="1" dirty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Аналіз варіантів на підставі оцінки попиту на перевезення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fr-FR" dirty="0" smtClean="0"/>
              <a:t>Page </a:t>
            </a:r>
            <a:fld id="{C96DE93D-58CB-4569-96F9-20CBC4A49543}" type="slidenum">
              <a:rPr lang="fr-FR" smtClean="0"/>
              <a:pPr algn="l"/>
              <a:t>12</a:t>
            </a:fld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1828800"/>
            <a:ext cx="8229600" cy="1158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uk-UA" sz="2800" dirty="0" smtClean="0">
                <a:solidFill>
                  <a:srgbClr val="002060"/>
                </a:solidFill>
              </a:rPr>
              <a:t>Наприклад</a:t>
            </a:r>
            <a:r>
              <a:rPr lang="en-GB" sz="2800" dirty="0" smtClean="0">
                <a:solidFill>
                  <a:srgbClr val="002060"/>
                </a:solidFill>
              </a:rPr>
              <a:t>:</a:t>
            </a:r>
            <a:endParaRPr lang="en-GB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2060"/>
                </a:solidFill>
              </a:rPr>
              <a:t>Зміна парку громадського транспорту у години пік</a:t>
            </a:r>
            <a:endParaRPr lang="en-GB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2060"/>
                </a:solidFill>
              </a:rPr>
              <a:t>Зміна пасажирів (зміна розподілу між видами транспорту</a:t>
            </a:r>
            <a:r>
              <a:rPr lang="en-GB" sz="2800" dirty="0" smtClean="0">
                <a:solidFill>
                  <a:srgbClr val="002060"/>
                </a:solidFill>
              </a:rPr>
              <a:t>)</a:t>
            </a:r>
            <a:endParaRPr lang="en-GB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2060"/>
                </a:solidFill>
              </a:rPr>
              <a:t>Викиди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(CO2, </a:t>
            </a:r>
            <a:r>
              <a:rPr lang="en-GB" sz="2800" dirty="0" err="1" smtClean="0">
                <a:solidFill>
                  <a:srgbClr val="002060"/>
                </a:solidFill>
              </a:rPr>
              <a:t>Nox</a:t>
            </a:r>
            <a:r>
              <a:rPr lang="en-GB" sz="2800" dirty="0" smtClean="0">
                <a:solidFill>
                  <a:srgbClr val="002060"/>
                </a:solidFill>
              </a:rPr>
              <a:t>, NMHC, PM10)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2060"/>
                </a:solidFill>
              </a:rPr>
              <a:t>Економія часу поїздки у громадському транспорту</a:t>
            </a:r>
            <a:endParaRPr lang="en-GB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2060"/>
                </a:solidFill>
              </a:rPr>
              <a:t>Надійність </a:t>
            </a:r>
            <a:endParaRPr lang="en-GB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2060"/>
                </a:solidFill>
              </a:rPr>
              <a:t>Інвестиційні витрати</a:t>
            </a:r>
            <a:endParaRPr lang="en-GB" sz="2800" dirty="0" smtClean="0">
              <a:solidFill>
                <a:srgbClr val="002060"/>
              </a:solidFill>
            </a:endParaRPr>
          </a:p>
          <a:p>
            <a:endParaRPr lang="en-GB" sz="35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5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6" name="Titre 6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59200" cy="1676400"/>
          </a:xfrm>
        </p:spPr>
        <p:txBody>
          <a:bodyPr lIns="0" tIns="0" rIns="0" bIns="0" anchor="t" anchorCtr="0">
            <a:no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Задача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smtClean="0">
                <a:solidFill>
                  <a:srgbClr val="002060"/>
                </a:solidFill>
              </a:rPr>
              <a:t>6 – </a:t>
            </a:r>
            <a:r>
              <a:rPr lang="uk-UA" b="1" dirty="0">
                <a:solidFill>
                  <a:srgbClr val="002060"/>
                </a:solidFill>
              </a:rPr>
              <a:t>Аналіз варіантів на підставі оцінки попиту на перевезення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fr-FR" dirty="0" smtClean="0"/>
              <a:t>Page </a:t>
            </a:r>
            <a:fld id="{C96DE93D-58CB-4569-96F9-20CBC4A49543}" type="slidenum">
              <a:rPr lang="fr-FR" smtClean="0"/>
              <a:pPr algn="l"/>
              <a:t>13</a:t>
            </a:fld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311888" y="1905000"/>
            <a:ext cx="8229600" cy="1158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uk-UA" sz="2800" dirty="0">
                <a:solidFill>
                  <a:srgbClr val="002060"/>
                </a:solidFill>
              </a:rPr>
              <a:t>Наприклад</a:t>
            </a:r>
            <a:r>
              <a:rPr lang="en-GB" sz="2800" dirty="0">
                <a:solidFill>
                  <a:srgbClr val="002060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002060"/>
                </a:solidFill>
              </a:rPr>
              <a:t>Зміна парку громадського транспорту у години пік</a:t>
            </a:r>
            <a:endParaRPr lang="en-GB" sz="28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002060"/>
                </a:solidFill>
              </a:rPr>
              <a:t>Зміна пасажирів (зміна розподілу між видами транспорту</a:t>
            </a:r>
            <a:r>
              <a:rPr lang="en-GB" sz="2800" dirty="0">
                <a:solidFill>
                  <a:srgbClr val="002060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002060"/>
                </a:solidFill>
              </a:rPr>
              <a:t>Викиди</a:t>
            </a:r>
            <a:r>
              <a:rPr lang="en-GB" sz="2800" dirty="0">
                <a:solidFill>
                  <a:srgbClr val="002060"/>
                </a:solidFill>
              </a:rPr>
              <a:t> (CO2, </a:t>
            </a:r>
            <a:r>
              <a:rPr lang="en-GB" sz="2800" dirty="0" err="1">
                <a:solidFill>
                  <a:srgbClr val="002060"/>
                </a:solidFill>
              </a:rPr>
              <a:t>Nox</a:t>
            </a:r>
            <a:r>
              <a:rPr lang="en-GB" sz="2800" dirty="0">
                <a:solidFill>
                  <a:srgbClr val="002060"/>
                </a:solidFill>
              </a:rPr>
              <a:t>, NMHC, PM10)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002060"/>
                </a:solidFill>
              </a:rPr>
              <a:t>Економія часу поїздки у громадському транспорту</a:t>
            </a:r>
            <a:endParaRPr lang="en-GB" sz="28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002060"/>
                </a:solidFill>
              </a:rPr>
              <a:t>Надійність </a:t>
            </a:r>
            <a:endParaRPr lang="en-GB" sz="28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002060"/>
                </a:solidFill>
              </a:rPr>
              <a:t>Інвестиційні витрати</a:t>
            </a:r>
            <a:endParaRPr lang="en-GB" sz="28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5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6" name="Titre 6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59200" cy="914400"/>
          </a:xfrm>
        </p:spPr>
        <p:txBody>
          <a:bodyPr lIns="0" tIns="0" rIns="0" bIns="0" anchor="t" anchorCtr="0">
            <a:no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Задача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smtClean="0">
                <a:solidFill>
                  <a:srgbClr val="002060"/>
                </a:solidFill>
              </a:rPr>
              <a:t>7 </a:t>
            </a:r>
            <a:r>
              <a:rPr lang="uk-UA" b="1" dirty="0" smtClean="0">
                <a:solidFill>
                  <a:srgbClr val="002060"/>
                </a:solidFill>
              </a:rPr>
              <a:t>Техніко-економічн</a:t>
            </a:r>
            <a:r>
              <a:rPr lang="uk-UA" b="1" dirty="0" smtClean="0">
                <a:solidFill>
                  <a:srgbClr val="002060"/>
                </a:solidFill>
              </a:rPr>
              <a:t>а оцінка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uk-UA" dirty="0" smtClean="0"/>
              <a:t>Стр </a:t>
            </a:r>
            <a:fld id="{C96DE93D-58CB-4569-96F9-20CBC4A49543}" type="slidenum">
              <a:rPr lang="fr-FR" smtClean="0"/>
              <a:pPr algn="l"/>
              <a:t>14</a:t>
            </a:fld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104400" y="1729806"/>
            <a:ext cx="3096000" cy="41375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500" dirty="0" smtClean="0">
                <a:solidFill>
                  <a:srgbClr val="002060"/>
                </a:solidFill>
              </a:rPr>
              <a:t>Призначення консультанта у рамках тендерної процедури</a:t>
            </a:r>
            <a:endParaRPr lang="en-GB" sz="2500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500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500" dirty="0" smtClean="0">
                <a:solidFill>
                  <a:srgbClr val="002060"/>
                </a:solidFill>
              </a:rPr>
              <a:t>Залучення зацікавлених сторін</a:t>
            </a:r>
            <a:endParaRPr lang="en-GB" sz="2500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500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5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500" dirty="0" smtClean="0">
                <a:solidFill>
                  <a:srgbClr val="002060"/>
                </a:solidFill>
              </a:rPr>
              <a:t>Пакет креслень</a:t>
            </a:r>
            <a:endParaRPr lang="en-GB" sz="2500" dirty="0" smtClean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819063"/>
            <a:ext cx="1371600" cy="983412"/>
          </a:xfrm>
          <a:prstGeom prst="rect">
            <a:avLst/>
          </a:prstGeom>
          <a:ln w="22225"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0" y="3558699"/>
            <a:ext cx="1371600" cy="889819"/>
          </a:xfrm>
          <a:prstGeom prst="rect">
            <a:avLst/>
          </a:prstGeom>
          <a:ln w="22225">
            <a:solidFill>
              <a:srgbClr val="C00000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3021900" y="4877533"/>
            <a:ext cx="2363600" cy="1332979"/>
            <a:chOff x="10363200" y="2819400"/>
            <a:chExt cx="2363600" cy="133297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3200" y="2819400"/>
              <a:ext cx="1400802" cy="1157127"/>
            </a:xfrm>
            <a:prstGeom prst="rect">
              <a:avLst/>
            </a:prstGeom>
            <a:ln w="22225">
              <a:solidFill>
                <a:srgbClr val="C00000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9554" y="2907569"/>
              <a:ext cx="1067246" cy="1244810"/>
            </a:xfrm>
            <a:prstGeom prst="rect">
              <a:avLst/>
            </a:prstGeom>
            <a:ln w="22225">
              <a:solidFill>
                <a:srgbClr val="C00000"/>
              </a:solidFill>
            </a:ln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46" y="1656397"/>
            <a:ext cx="1049307" cy="1553423"/>
          </a:xfrm>
          <a:prstGeom prst="rect">
            <a:avLst/>
          </a:prstGeom>
          <a:ln w="22225">
            <a:solidFill>
              <a:srgbClr val="C0000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929000" y="1729806"/>
            <a:ext cx="3096000" cy="41375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500" dirty="0" smtClean="0">
                <a:solidFill>
                  <a:srgbClr val="002060"/>
                </a:solidFill>
              </a:rPr>
              <a:t>Технічні звіти</a:t>
            </a:r>
            <a:endParaRPr lang="en-GB" sz="2500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500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5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500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5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500" dirty="0" smtClean="0">
                <a:solidFill>
                  <a:srgbClr val="002060"/>
                </a:solidFill>
              </a:rPr>
              <a:t>Витрати</a:t>
            </a:r>
            <a:endParaRPr lang="en-GB" sz="2500" dirty="0" smtClean="0">
              <a:solidFill>
                <a:srgbClr val="00206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015009"/>
            <a:ext cx="1400802" cy="1062797"/>
          </a:xfrm>
          <a:prstGeom prst="rect">
            <a:avLst/>
          </a:prstGeom>
          <a:ln w="2222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5558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6" name="Titre 6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59200" cy="1676400"/>
          </a:xfrm>
        </p:spPr>
        <p:txBody>
          <a:bodyPr lIns="0" tIns="0" rIns="0" bIns="0" anchor="t" anchorCtr="0">
            <a:no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Задача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smtClean="0">
                <a:solidFill>
                  <a:srgbClr val="002060"/>
                </a:solidFill>
              </a:rPr>
              <a:t>8 – </a:t>
            </a:r>
            <a:r>
              <a:rPr lang="uk-UA" b="1" dirty="0" smtClean="0">
                <a:solidFill>
                  <a:srgbClr val="002060"/>
                </a:solidFill>
              </a:rPr>
              <a:t>Інституційна база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uk-UA" dirty="0" smtClean="0"/>
              <a:t>Стр </a:t>
            </a:r>
            <a:fld id="{C96DE93D-58CB-4569-96F9-20CBC4A49543}" type="slidenum">
              <a:rPr lang="fr-FR" smtClean="0"/>
              <a:pPr algn="l"/>
              <a:t>15</a:t>
            </a:fld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698958" y="1411200"/>
            <a:ext cx="8229600" cy="4253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rgbClr val="002060"/>
                </a:solidFill>
              </a:rPr>
              <a:t>Місцеві стандарти проектування та будівництва автодоріг та інфраструктуру (державні та міські</a:t>
            </a:r>
            <a:r>
              <a:rPr lang="en-GB" sz="3200" dirty="0" smtClean="0">
                <a:solidFill>
                  <a:srgbClr val="002060"/>
                </a:solidFill>
              </a:rPr>
              <a:t>)</a:t>
            </a:r>
            <a:endParaRPr lang="en-GB" sz="3200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rgbClr val="002060"/>
                </a:solidFill>
              </a:rPr>
              <a:t>Європейські/ міжнародні стандарти та передовий досвід</a:t>
            </a:r>
            <a:endParaRPr lang="en-GB" sz="3200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rgbClr val="002060"/>
                </a:solidFill>
              </a:rPr>
              <a:t>Порівняння нормативної бази</a:t>
            </a:r>
            <a:endParaRPr lang="en-GB" sz="3200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rgbClr val="002060"/>
                </a:solidFill>
              </a:rPr>
              <a:t>Визначення нормативних </a:t>
            </a:r>
            <a:r>
              <a:rPr lang="uk-UA" sz="3200" dirty="0" err="1" smtClean="0">
                <a:solidFill>
                  <a:srgbClr val="002060"/>
                </a:solidFill>
              </a:rPr>
              <a:t>невідповідностей</a:t>
            </a:r>
            <a:r>
              <a:rPr lang="uk-UA" sz="3200" dirty="0" smtClean="0">
                <a:solidFill>
                  <a:srgbClr val="002060"/>
                </a:solidFill>
              </a:rPr>
              <a:t> </a:t>
            </a:r>
            <a:endParaRPr lang="en-GB" sz="3200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rgbClr val="002060"/>
                </a:solidFill>
              </a:rPr>
              <a:t>Інституційні ризики (затримка з погодженням, несертифіковані будівельні роботи</a:t>
            </a:r>
            <a:r>
              <a:rPr lang="en-GB" sz="3200" dirty="0" smtClean="0">
                <a:solidFill>
                  <a:srgbClr val="002060"/>
                </a:solidFill>
              </a:rPr>
              <a:t>) </a:t>
            </a:r>
            <a:endParaRPr lang="en-GB" sz="3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7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6" name="Titre 6"/>
          <p:cNvSpPr>
            <a:spLocks noGrp="1"/>
          </p:cNvSpPr>
          <p:nvPr>
            <p:ph type="title"/>
          </p:nvPr>
        </p:nvSpPr>
        <p:spPr>
          <a:xfrm>
            <a:off x="494414" y="37758"/>
            <a:ext cx="8229600" cy="1524000"/>
          </a:xfrm>
        </p:spPr>
        <p:txBody>
          <a:bodyPr lIns="0" tIns="0" rIns="0" bIns="0" anchor="t" anchorCtr="0">
            <a:no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Покращення інфраструктури</a:t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Міста, які подали заявки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35"/>
          </p:nvPr>
        </p:nvSpPr>
        <p:spPr>
          <a:xfrm>
            <a:off x="76200" y="609600"/>
            <a:ext cx="1260000" cy="57600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uk-UA" dirty="0" smtClean="0"/>
              <a:t>Стр </a:t>
            </a:r>
            <a:fld id="{C96DE93D-58CB-4569-96F9-20CBC4A49543}" type="slidenum">
              <a:rPr lang="fr-FR" smtClean="0"/>
              <a:pPr algn="l"/>
              <a:t>2</a:t>
            </a:fld>
            <a:endParaRPr lang="fr-F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546106"/>
              </p:ext>
            </p:extLst>
          </p:nvPr>
        </p:nvGraphicFramePr>
        <p:xfrm>
          <a:off x="542924" y="1418605"/>
          <a:ext cx="8162926" cy="49713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69504"/>
                <a:gridCol w="5254005"/>
                <a:gridCol w="939417"/>
              </a:tblGrid>
              <a:tr h="565985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Назва міста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Покращення інфраструктури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Нова система</a:t>
                      </a:r>
                      <a:r>
                        <a:rPr lang="uk-UA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квитків?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089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Чернігів</a:t>
                      </a:r>
                      <a:endParaRPr lang="bg-BG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t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Капітальна</a:t>
                      </a:r>
                      <a:r>
                        <a:rPr lang="uk-UA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реконструкція існуючих тролейбусних ліній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Ні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8858">
                <a:tc>
                  <a:txBody>
                    <a:bodyPr/>
                    <a:lstStyle/>
                    <a:p>
                      <a:pPr algn="ctr" fontAlgn="t"/>
                      <a:r>
                        <a:rPr lang="bg-BG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Львів</a:t>
                      </a:r>
                      <a:endParaRPr lang="bg-BG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t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Нові тролейбусні</a:t>
                      </a:r>
                      <a:r>
                        <a:rPr lang="uk-UA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лінії. Капітальна реконструкція існуючих тролейбусних ліній. Нове тролейбусне депо. Автобусна станція. Центр ремонту автобусів. Капітальна реконструкція існуючих трамвайних ліній. Трамвайне депо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Ні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3654">
                <a:tc>
                  <a:txBody>
                    <a:bodyPr/>
                    <a:lstStyle/>
                    <a:p>
                      <a:pPr algn="ctr" fontAlgn="t"/>
                      <a:r>
                        <a:rPr lang="bg-BG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Іва́но-Франківськ</a:t>
                      </a:r>
                      <a:endParaRPr lang="bg-BG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t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Нова контактна</a:t>
                      </a:r>
                      <a:r>
                        <a:rPr lang="uk-UA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мережа та підстанція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Ні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08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bg-BG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Харків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t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Ні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Ні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089">
                <a:tc>
                  <a:txBody>
                    <a:bodyPr/>
                    <a:lstStyle/>
                    <a:p>
                      <a:pPr algn="ctr" fontAlgn="t"/>
                      <a:r>
                        <a:rPr lang="bg-BG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Київ</a:t>
                      </a:r>
                      <a:endParaRPr lang="bg-BG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t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Капітальна реконструкція</a:t>
                      </a:r>
                      <a:r>
                        <a:rPr lang="uk-UA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трамвайної колії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2x9</a:t>
                      </a:r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,2</a:t>
                      </a:r>
                      <a:r>
                        <a:rPr lang="uk-UA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км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Ні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3679">
                <a:tc>
                  <a:txBody>
                    <a:bodyPr/>
                    <a:lstStyle/>
                    <a:p>
                      <a:pPr algn="ctr" fontAlgn="t"/>
                      <a:r>
                        <a:rPr lang="bg-BG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Луцьк</a:t>
                      </a:r>
                      <a:endParaRPr lang="bg-BG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t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Нові тролейбусні лінії.</a:t>
                      </a:r>
                      <a:r>
                        <a:rPr lang="uk-UA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Капітальна реконструкція існуючих тролейбусних ліній. Нова контактна мережа.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Так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6089">
                <a:tc>
                  <a:txBody>
                    <a:bodyPr/>
                    <a:lstStyle/>
                    <a:p>
                      <a:pPr algn="ctr" fontAlgn="t"/>
                      <a:r>
                        <a:rPr lang="bg-BG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Миколаїв</a:t>
                      </a:r>
                      <a:endParaRPr lang="bg-BG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t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Комплексна система організації</a:t>
                      </a:r>
                      <a:r>
                        <a:rPr lang="uk-UA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руху та безпеки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Так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43679">
                <a:tc>
                  <a:txBody>
                    <a:bodyPr/>
                    <a:lstStyle/>
                    <a:p>
                      <a:pPr algn="ctr" fontAlgn="t"/>
                      <a:r>
                        <a:rPr lang="bg-BG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Одеса</a:t>
                      </a:r>
                      <a:endParaRPr lang="bg-BG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t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Капітальна реконструкція існуючого</a:t>
                      </a:r>
                      <a:r>
                        <a:rPr lang="uk-UA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трамвайного маршруту, 2 х 32 км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Ні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089">
                <a:tc>
                  <a:txBody>
                    <a:bodyPr/>
                    <a:lstStyle/>
                    <a:p>
                      <a:pPr algn="ctr" fontAlgn="t"/>
                      <a:r>
                        <a:rPr lang="bg-BG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Суми</a:t>
                      </a:r>
                      <a:endParaRPr lang="bg-BG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t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Ні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Ні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089">
                <a:tc>
                  <a:txBody>
                    <a:bodyPr/>
                    <a:lstStyle/>
                    <a:p>
                      <a:pPr algn="ctr" fontAlgn="t"/>
                      <a:r>
                        <a:rPr lang="bg-BG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Тернопіль</a:t>
                      </a:r>
                      <a:endParaRPr lang="bg-BG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t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Ні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Ні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211">
                <a:tc>
                  <a:txBody>
                    <a:bodyPr/>
                    <a:lstStyle/>
                    <a:p>
                      <a:pPr algn="ctr" fontAlgn="t"/>
                      <a:r>
                        <a:rPr lang="bg-BG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Запоріжжя</a:t>
                      </a:r>
                      <a:endParaRPr lang="bg-BG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t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Ні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Ні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6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6" name="Titre 6"/>
          <p:cNvSpPr>
            <a:spLocks noGrp="1"/>
          </p:cNvSpPr>
          <p:nvPr>
            <p:ph type="title"/>
          </p:nvPr>
        </p:nvSpPr>
        <p:spPr>
          <a:xfrm>
            <a:off x="480237" y="48901"/>
            <a:ext cx="8229600" cy="1524000"/>
          </a:xfrm>
        </p:spPr>
        <p:txBody>
          <a:bodyPr lIns="0" tIns="0" rIns="0" bIns="0" anchor="t" anchorCtr="0"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Подання заявки на фінансування ЄС</a:t>
            </a:r>
            <a:r>
              <a:rPr lang="en-GB" b="1" dirty="0" smtClean="0">
                <a:solidFill>
                  <a:srgbClr val="002060"/>
                </a:solidFill>
              </a:rPr>
              <a:t/>
            </a:r>
            <a:br>
              <a:rPr lang="en-GB" b="1" dirty="0" smtClean="0">
                <a:solidFill>
                  <a:srgbClr val="002060"/>
                </a:solidFill>
              </a:rPr>
            </a:br>
            <a:r>
              <a:rPr lang="uk-UA" sz="3600" b="1" dirty="0" smtClean="0">
                <a:solidFill>
                  <a:srgbClr val="002060"/>
                </a:solidFill>
              </a:rPr>
              <a:t>дорожні/ інфраструктурні роботи</a:t>
            </a:r>
            <a:r>
              <a:rPr lang="en-GB" sz="3600" b="1" dirty="0" smtClean="0">
                <a:solidFill>
                  <a:srgbClr val="002060"/>
                </a:solidFill>
              </a:rPr>
              <a:t/>
            </a:r>
            <a:br>
              <a:rPr lang="en-GB" sz="3600" b="1" dirty="0" smtClean="0">
                <a:solidFill>
                  <a:srgbClr val="002060"/>
                </a:solidFill>
              </a:rPr>
            </a:br>
            <a:r>
              <a:rPr lang="en-GB" b="1" dirty="0" smtClean="0">
                <a:solidFill>
                  <a:srgbClr val="002060"/>
                </a:solidFill>
              </a:rPr>
              <a:t/>
            </a:r>
            <a:br>
              <a:rPr lang="en-GB" b="1" dirty="0" smtClean="0">
                <a:solidFill>
                  <a:srgbClr val="002060"/>
                </a:solidFill>
              </a:rPr>
            </a:br>
            <a:r>
              <a:rPr lang="en-GB" b="1" dirty="0" smtClean="0">
                <a:solidFill>
                  <a:srgbClr val="002060"/>
                </a:solidFill>
              </a:rPr>
              <a:t>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fr-FR" dirty="0" smtClean="0"/>
              <a:t>Page </a:t>
            </a:r>
            <a:fld id="{C96DE93D-58CB-4569-96F9-20CBC4A49543}" type="slidenum">
              <a:rPr lang="fr-FR" smtClean="0"/>
              <a:pPr algn="l"/>
              <a:t>3</a:t>
            </a:fld>
            <a:endParaRPr lang="fr-FR" dirty="0"/>
          </a:p>
        </p:txBody>
      </p:sp>
      <p:grpSp>
        <p:nvGrpSpPr>
          <p:cNvPr id="3" name="Group 2"/>
          <p:cNvGrpSpPr/>
          <p:nvPr/>
        </p:nvGrpSpPr>
        <p:grpSpPr>
          <a:xfrm>
            <a:off x="1066800" y="1358698"/>
            <a:ext cx="7868847" cy="1532893"/>
            <a:chOff x="1371600" y="1210307"/>
            <a:chExt cx="7543800" cy="1532893"/>
          </a:xfrm>
        </p:grpSpPr>
        <p:sp>
          <p:nvSpPr>
            <p:cNvPr id="8" name="TextBox 7"/>
            <p:cNvSpPr txBox="1"/>
            <p:nvPr/>
          </p:nvSpPr>
          <p:spPr>
            <a:xfrm>
              <a:off x="1371600" y="1305377"/>
              <a:ext cx="2362200" cy="112184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uk-UA" sz="2400" dirty="0" smtClean="0">
                  <a:solidFill>
                    <a:srgbClr val="002060"/>
                  </a:solidFill>
                </a:rPr>
                <a:t>Вибір оптимального варіанту</a:t>
              </a:r>
              <a:endParaRPr lang="en-GB" sz="2400" dirty="0" smtClean="0">
                <a:solidFill>
                  <a:srgbClr val="002060"/>
                </a:solidFill>
              </a:endParaRPr>
            </a:p>
            <a:p>
              <a:endParaRPr lang="en-GB" sz="24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62400" y="1210307"/>
              <a:ext cx="4953000" cy="153289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txBody>
            <a:bodyPr wrap="square" rtlCol="0">
              <a:no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uk-UA" sz="1600" dirty="0" smtClean="0">
                  <a:solidFill>
                    <a:srgbClr val="002060"/>
                  </a:solidFill>
                </a:rPr>
                <a:t>Транспортний аналіз поточної ситуації</a:t>
              </a:r>
              <a:endParaRPr lang="en-GB" sz="1600" dirty="0" smtClean="0">
                <a:solidFill>
                  <a:srgbClr val="002060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uk-UA" sz="1600" dirty="0" smtClean="0">
                  <a:solidFill>
                    <a:srgbClr val="002060"/>
                  </a:solidFill>
                </a:rPr>
                <a:t>Визначення наявних варіантів на виконання завдань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uk-UA" sz="1600" dirty="0" smtClean="0">
                  <a:solidFill>
                    <a:srgbClr val="002060"/>
                  </a:solidFill>
                </a:rPr>
                <a:t>Дослідження руху</a:t>
              </a:r>
              <a:endParaRPr lang="en-GB" sz="1600" dirty="0" smtClean="0">
                <a:solidFill>
                  <a:srgbClr val="002060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uk-UA" sz="1600" dirty="0" smtClean="0">
                  <a:solidFill>
                    <a:srgbClr val="002060"/>
                  </a:solidFill>
                </a:rPr>
                <a:t>Оцінка попиту на перевезення</a:t>
              </a:r>
              <a:endParaRPr lang="en-GB" sz="1600" dirty="0" smtClean="0">
                <a:solidFill>
                  <a:srgbClr val="002060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uk-UA" sz="1600" dirty="0" smtClean="0">
                  <a:solidFill>
                    <a:srgbClr val="002060"/>
                  </a:solidFill>
                </a:rPr>
                <a:t>Аналіз варіантів і відбір</a:t>
              </a:r>
              <a:endParaRPr lang="en-GB" sz="1600" dirty="0" smtClean="0">
                <a:solidFill>
                  <a:srgbClr val="002060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GB" dirty="0" smtClean="0">
                <a:solidFill>
                  <a:srgbClr val="002060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GB" dirty="0" smtClean="0">
                <a:solidFill>
                  <a:srgbClr val="002060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GB" dirty="0" smtClean="0">
                <a:solidFill>
                  <a:srgbClr val="002060"/>
                </a:solidFill>
              </a:endParaRPr>
            </a:p>
            <a:p>
              <a:endParaRPr lang="en-GB" dirty="0" smtClean="0">
                <a:solidFill>
                  <a:srgbClr val="002060"/>
                </a:solidFill>
              </a:endParaRPr>
            </a:p>
            <a:p>
              <a:endParaRPr lang="en-GB" dirty="0" smtClean="0">
                <a:solidFill>
                  <a:srgbClr val="002060"/>
                </a:solidFill>
              </a:endParaRPr>
            </a:p>
            <a:p>
              <a:endParaRPr lang="en-GB" dirty="0" smtClean="0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66800" y="4839111"/>
            <a:ext cx="7858126" cy="1380714"/>
            <a:chOff x="1324354" y="1411559"/>
            <a:chExt cx="7324461" cy="1380714"/>
          </a:xfrm>
        </p:grpSpPr>
        <p:sp>
          <p:nvSpPr>
            <p:cNvPr id="12" name="TextBox 11"/>
            <p:cNvSpPr txBox="1"/>
            <p:nvPr/>
          </p:nvSpPr>
          <p:spPr>
            <a:xfrm>
              <a:off x="1324354" y="1420768"/>
              <a:ext cx="2296417" cy="10804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uk-UA" sz="2400" dirty="0" smtClean="0">
                  <a:solidFill>
                    <a:srgbClr val="002060"/>
                  </a:solidFill>
                </a:rPr>
                <a:t>Інституційн</a:t>
              </a:r>
              <a:r>
                <a:rPr lang="uk-UA" sz="2400" dirty="0" smtClean="0">
                  <a:solidFill>
                    <a:srgbClr val="002060"/>
                  </a:solidFill>
                </a:rPr>
                <a:t>а база</a:t>
              </a:r>
              <a:endParaRPr lang="en-GB" sz="24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33747" y="1411559"/>
              <a:ext cx="4815068" cy="13807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txBody>
            <a:bodyPr wrap="square" rtlCol="0">
              <a:no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uk-UA" dirty="0" smtClean="0">
                  <a:solidFill>
                    <a:srgbClr val="002060"/>
                  </a:solidFill>
                </a:rPr>
                <a:t>Відбір місцевих стандартів, які повинні бути прийняті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uk-UA" dirty="0" smtClean="0">
                  <a:solidFill>
                    <a:srgbClr val="002060"/>
                  </a:solidFill>
                </a:rPr>
                <a:t>Відбір міжнародних/ європейських стандартів</a:t>
              </a:r>
              <a:endParaRPr lang="en-GB" dirty="0" smtClean="0">
                <a:solidFill>
                  <a:srgbClr val="002060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uk-UA" dirty="0" smtClean="0">
                  <a:solidFill>
                    <a:srgbClr val="002060"/>
                  </a:solidFill>
                </a:rPr>
                <a:t>Аналіз нормативних </a:t>
              </a:r>
              <a:r>
                <a:rPr lang="uk-UA" dirty="0" err="1" smtClean="0">
                  <a:solidFill>
                    <a:srgbClr val="002060"/>
                  </a:solidFill>
                </a:rPr>
                <a:t>невідповідностей</a:t>
              </a:r>
              <a:endParaRPr lang="en-GB" dirty="0" smtClean="0">
                <a:solidFill>
                  <a:srgbClr val="002060"/>
                </a:solidFill>
              </a:endParaRPr>
            </a:p>
            <a:p>
              <a:endParaRPr lang="en-GB" dirty="0" smtClean="0">
                <a:solidFill>
                  <a:srgbClr val="002060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GB" dirty="0" smtClean="0">
                <a:solidFill>
                  <a:srgbClr val="002060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GB" dirty="0" smtClean="0">
                <a:solidFill>
                  <a:srgbClr val="002060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GB" dirty="0" smtClean="0">
                <a:solidFill>
                  <a:srgbClr val="002060"/>
                </a:solidFill>
              </a:endParaRPr>
            </a:p>
            <a:p>
              <a:endParaRPr lang="en-GB" dirty="0" smtClean="0">
                <a:solidFill>
                  <a:srgbClr val="002060"/>
                </a:solidFill>
              </a:endParaRPr>
            </a:p>
            <a:p>
              <a:endParaRPr lang="en-GB" dirty="0" smtClean="0">
                <a:solidFill>
                  <a:srgbClr val="002060"/>
                </a:solidFill>
              </a:endParaRPr>
            </a:p>
            <a:p>
              <a:endParaRPr lang="en-GB" dirty="0" smtClean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66800" y="3155065"/>
            <a:ext cx="7858126" cy="1524899"/>
            <a:chOff x="1056769" y="1305376"/>
            <a:chExt cx="7639292" cy="1524899"/>
          </a:xfrm>
        </p:grpSpPr>
        <p:sp>
          <p:nvSpPr>
            <p:cNvPr id="16" name="TextBox 15"/>
            <p:cNvSpPr txBox="1"/>
            <p:nvPr/>
          </p:nvSpPr>
          <p:spPr>
            <a:xfrm>
              <a:off x="1056769" y="1305376"/>
              <a:ext cx="2666807" cy="10786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accent2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uk-UA" sz="2400" dirty="0" smtClean="0">
                  <a:solidFill>
                    <a:srgbClr val="002060"/>
                  </a:solidFill>
                </a:rPr>
                <a:t>Техніко-економічна оцінка доцільності</a:t>
              </a:r>
              <a:endParaRPr lang="en-GB" sz="24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80992" y="1305377"/>
              <a:ext cx="4815069" cy="152489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accent2"/>
              </a:solidFill>
            </a:ln>
          </p:spPr>
          <p:txBody>
            <a:bodyPr wrap="square" rtlCol="0">
              <a:no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uk-UA" dirty="0" smtClean="0">
                  <a:solidFill>
                    <a:srgbClr val="002060"/>
                  </a:solidFill>
                </a:rPr>
                <a:t>Доопрацювання оптимального варіанту</a:t>
              </a:r>
              <a:endParaRPr lang="en-GB" dirty="0" smtClean="0">
                <a:solidFill>
                  <a:srgbClr val="002060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uk-UA" dirty="0" smtClean="0">
                  <a:solidFill>
                    <a:srgbClr val="002060"/>
                  </a:solidFill>
                </a:rPr>
                <a:t>Розробка пакету для дорожніх та інфраструктурних робіт</a:t>
              </a:r>
              <a:endParaRPr lang="en-GB" dirty="0" smtClean="0">
                <a:solidFill>
                  <a:srgbClr val="002060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uk-UA" dirty="0" smtClean="0">
                  <a:solidFill>
                    <a:srgbClr val="002060"/>
                  </a:solidFill>
                </a:rPr>
                <a:t>Технічні звіти</a:t>
              </a:r>
              <a:endParaRPr lang="en-GB" dirty="0" smtClean="0">
                <a:solidFill>
                  <a:srgbClr val="002060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uk-UA" dirty="0" smtClean="0">
                  <a:solidFill>
                    <a:srgbClr val="002060"/>
                  </a:solidFill>
                </a:rPr>
                <a:t>Кошториси</a:t>
              </a:r>
              <a:endParaRPr lang="en-GB" dirty="0" smtClean="0">
                <a:solidFill>
                  <a:srgbClr val="002060"/>
                </a:solidFill>
              </a:endParaRPr>
            </a:p>
            <a:p>
              <a:endParaRPr lang="en-GB" dirty="0" smtClean="0">
                <a:solidFill>
                  <a:srgbClr val="002060"/>
                </a:solidFill>
              </a:endParaRPr>
            </a:p>
          </p:txBody>
        </p:sp>
      </p:grpSp>
      <p:sp>
        <p:nvSpPr>
          <p:cNvPr id="10" name="Down Arrow 9"/>
          <p:cNvSpPr/>
          <p:nvPr/>
        </p:nvSpPr>
        <p:spPr>
          <a:xfrm>
            <a:off x="1600200" y="2628117"/>
            <a:ext cx="32385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wn Arrow 17"/>
          <p:cNvSpPr/>
          <p:nvPr/>
        </p:nvSpPr>
        <p:spPr>
          <a:xfrm>
            <a:off x="1600200" y="4233752"/>
            <a:ext cx="323850" cy="637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65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6" name="Titre 6"/>
          <p:cNvSpPr>
            <a:spLocks noGrp="1"/>
          </p:cNvSpPr>
          <p:nvPr>
            <p:ph type="title"/>
          </p:nvPr>
        </p:nvSpPr>
        <p:spPr>
          <a:xfrm>
            <a:off x="914400" y="27126"/>
            <a:ext cx="8229600" cy="1524000"/>
          </a:xfrm>
        </p:spPr>
        <p:txBody>
          <a:bodyPr lIns="0" tIns="0" rIns="0" bIns="0" anchor="t" anchorCtr="0">
            <a:no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Вибір оптимального варіанту</a:t>
            </a:r>
            <a:r>
              <a:rPr lang="en-GB" b="1" dirty="0" smtClean="0">
                <a:solidFill>
                  <a:srgbClr val="002060"/>
                </a:solidFill>
              </a:rPr>
              <a:t/>
            </a:r>
            <a:br>
              <a:rPr lang="en-GB" b="1" dirty="0" smtClean="0">
                <a:solidFill>
                  <a:srgbClr val="002060"/>
                </a:solidFill>
              </a:rPr>
            </a:br>
            <a:r>
              <a:rPr lang="en-GB" b="1" dirty="0" smtClean="0">
                <a:solidFill>
                  <a:srgbClr val="002060"/>
                </a:solidFill>
              </a:rPr>
              <a:t>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35"/>
          </p:nvPr>
        </p:nvSpPr>
        <p:spPr>
          <a:xfrm>
            <a:off x="76200" y="183545"/>
            <a:ext cx="1260000" cy="57600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uk-UA" dirty="0" smtClean="0"/>
              <a:t>Стр</a:t>
            </a:r>
            <a:r>
              <a:rPr lang="fr-FR" dirty="0" smtClean="0"/>
              <a:t> </a:t>
            </a:r>
            <a:fld id="{C96DE93D-58CB-4569-96F9-20CBC4A49543}" type="slidenum">
              <a:rPr lang="fr-FR" smtClean="0"/>
              <a:pPr algn="l"/>
              <a:t>4</a:t>
            </a:fld>
            <a:endParaRPr lang="fr-F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033570"/>
              </p:ext>
            </p:extLst>
          </p:nvPr>
        </p:nvGraphicFramePr>
        <p:xfrm>
          <a:off x="390525" y="915964"/>
          <a:ext cx="8362950" cy="537261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14550"/>
                <a:gridCol w="6248400"/>
              </a:tblGrid>
              <a:tr h="332268">
                <a:tc rowSpan="3">
                  <a:txBody>
                    <a:bodyPr/>
                    <a:lstStyle/>
                    <a:p>
                      <a:r>
                        <a:rPr lang="uk-UA" sz="1700" dirty="0" smtClean="0"/>
                        <a:t>Транспортний аналіз поточної ситуації</a:t>
                      </a:r>
                      <a:endParaRPr lang="uk-UA" sz="17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700" dirty="0" smtClean="0"/>
                        <a:t>Визначення недоліків існуючої транспортної системи</a:t>
                      </a:r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226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700" dirty="0" smtClean="0"/>
                        <a:t>Наявність і узгодженість даних про рух</a:t>
                      </a:r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226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700" dirty="0" smtClean="0"/>
                        <a:t>Основні напрямки покращення</a:t>
                      </a:r>
                      <a:r>
                        <a:rPr lang="uk-UA" sz="1700" baseline="0" dirty="0" smtClean="0"/>
                        <a:t> транспортної системи</a:t>
                      </a:r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2268">
                <a:tc rowSpan="2">
                  <a:txBody>
                    <a:bodyPr/>
                    <a:lstStyle/>
                    <a:p>
                      <a:r>
                        <a:rPr lang="uk-UA" sz="1700" dirty="0" smtClean="0"/>
                        <a:t>Визначення обсягу</a:t>
                      </a:r>
                      <a:r>
                        <a:rPr lang="uk-UA" sz="1700" baseline="0" dirty="0" smtClean="0"/>
                        <a:t> </a:t>
                      </a:r>
                      <a:r>
                        <a:rPr lang="uk-UA" sz="1700" dirty="0" smtClean="0"/>
                        <a:t>ді</a:t>
                      </a:r>
                      <a:r>
                        <a:rPr lang="uk-UA" sz="1700" baseline="0" dirty="0" smtClean="0"/>
                        <a:t>ї для кожного варіанту</a:t>
                      </a:r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700" dirty="0" smtClean="0"/>
                        <a:t>Сценарій</a:t>
                      </a:r>
                      <a:r>
                        <a:rPr lang="uk-UA" sz="1700" baseline="0" dirty="0" smtClean="0"/>
                        <a:t> «без проекту»</a:t>
                      </a:r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7201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700" dirty="0" smtClean="0"/>
                        <a:t>Сценарій</a:t>
                      </a:r>
                      <a:r>
                        <a:rPr lang="uk-UA" sz="1700" baseline="0" dirty="0" smtClean="0"/>
                        <a:t> «з проектом» («мінімум», «обмежений» і «повний»)</a:t>
                      </a:r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268">
                <a:tc row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Проведення досліджень</a:t>
                      </a:r>
                      <a:endParaRPr lang="en-GB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Підрахунки</a:t>
                      </a:r>
                      <a:r>
                        <a:rPr lang="uk-UA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руху, облік руху на межі території дослідження, підрахунки пасажирів у громадському транспорту</a:t>
                      </a:r>
                      <a:endParaRPr lang="en-GB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2268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700" dirty="0" smtClean="0"/>
                        <a:t>Час поїздки</a:t>
                      </a:r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2268">
                <a:tc vMerge="1">
                  <a:txBody>
                    <a:bodyPr/>
                    <a:lstStyle/>
                    <a:p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700" dirty="0" smtClean="0"/>
                        <a:t>Дослідження домогосподарств (опитування) щодо</a:t>
                      </a:r>
                      <a:r>
                        <a:rPr lang="uk-UA" sz="1700" baseline="0" dirty="0" smtClean="0"/>
                        <a:t> транспортної поведінки</a:t>
                      </a:r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2268">
                <a:tc rowSpan="2">
                  <a:txBody>
                    <a:bodyPr/>
                    <a:lstStyle/>
                    <a:p>
                      <a:r>
                        <a:rPr lang="uk-UA" sz="1700" dirty="0" smtClean="0"/>
                        <a:t>Оцінка попиту на перевезення</a:t>
                      </a:r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700" dirty="0" smtClean="0"/>
                        <a:t>На основі мультимодальної транспортної моделі (рекомендовано)</a:t>
                      </a:r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0220">
                <a:tc vMerge="1">
                  <a:txBody>
                    <a:bodyPr/>
                    <a:lstStyle/>
                    <a:p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700" dirty="0" smtClean="0"/>
                        <a:t>Результати кожного</a:t>
                      </a:r>
                      <a:r>
                        <a:rPr lang="uk-UA" sz="1700" baseline="0" dirty="0" smtClean="0"/>
                        <a:t> варіанту на основі транспортної моделі або прогнозів руху</a:t>
                      </a:r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72013">
                <a:tc>
                  <a:txBody>
                    <a:bodyPr/>
                    <a:lstStyle/>
                    <a:p>
                      <a:r>
                        <a:rPr lang="uk-UA" sz="1700" dirty="0" smtClean="0"/>
                        <a:t>Вибір найкращого варіанту</a:t>
                      </a:r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700" dirty="0" smtClean="0"/>
                        <a:t>Аналіз (технічний, екологічний,</a:t>
                      </a:r>
                      <a:r>
                        <a:rPr lang="uk-UA" sz="1700" baseline="0" dirty="0" smtClean="0"/>
                        <a:t> економічний тощо) кожного варіанту та порівняння</a:t>
                      </a:r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5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6" name="Titre 6"/>
          <p:cNvSpPr>
            <a:spLocks noGrp="1"/>
          </p:cNvSpPr>
          <p:nvPr>
            <p:ph type="title"/>
          </p:nvPr>
        </p:nvSpPr>
        <p:spPr>
          <a:xfrm>
            <a:off x="476250" y="228600"/>
            <a:ext cx="8229600" cy="1524000"/>
          </a:xfrm>
        </p:spPr>
        <p:txBody>
          <a:bodyPr lIns="0" tIns="0" rIns="0" bIns="0" anchor="t" anchorCtr="0">
            <a:no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Техніко-економічна оцінка доцільності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uk-UA" dirty="0" smtClean="0"/>
              <a:t>Стр </a:t>
            </a:r>
            <a:fld id="{C96DE93D-58CB-4569-96F9-20CBC4A49543}" type="slidenum">
              <a:rPr lang="fr-FR" smtClean="0"/>
              <a:pPr algn="l"/>
              <a:t>5</a:t>
            </a:fld>
            <a:endParaRPr lang="fr-F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594522"/>
              </p:ext>
            </p:extLst>
          </p:nvPr>
        </p:nvGraphicFramePr>
        <p:xfrm>
          <a:off x="476250" y="1570020"/>
          <a:ext cx="8362950" cy="4206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14550"/>
                <a:gridCol w="6248400"/>
              </a:tblGrid>
              <a:tr h="332268">
                <a:tc rowSpan="3">
                  <a:txBody>
                    <a:bodyPr/>
                    <a:lstStyle/>
                    <a:p>
                      <a:r>
                        <a:rPr lang="uk-UA" sz="1700" dirty="0" smtClean="0"/>
                        <a:t>Доопрацювання оптимального</a:t>
                      </a:r>
                      <a:r>
                        <a:rPr lang="uk-UA" sz="1700" baseline="0" dirty="0" smtClean="0"/>
                        <a:t> варіанту</a:t>
                      </a:r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700" dirty="0" smtClean="0"/>
                        <a:t>Визначення</a:t>
                      </a:r>
                      <a:r>
                        <a:rPr lang="uk-UA" sz="1700" baseline="0" dirty="0" smtClean="0"/>
                        <a:t> та коригування «для поставленої мети)</a:t>
                      </a:r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226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700" dirty="0" smtClean="0"/>
                        <a:t>Залучення зацікавлених сторін та громадські</a:t>
                      </a:r>
                      <a:r>
                        <a:rPr lang="uk-UA" sz="1700" baseline="0" dirty="0" smtClean="0"/>
                        <a:t> слухання</a:t>
                      </a:r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226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700" dirty="0" smtClean="0"/>
                        <a:t>Встановлення технічних компонентів та їх характеристик</a:t>
                      </a:r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2268">
                <a:tc rowSpan="3">
                  <a:txBody>
                    <a:bodyPr/>
                    <a:lstStyle/>
                    <a:p>
                      <a:r>
                        <a:rPr lang="uk-UA" sz="1700" dirty="0" smtClean="0"/>
                        <a:t>Підготовка</a:t>
                      </a:r>
                      <a:r>
                        <a:rPr lang="uk-UA" sz="1700" baseline="0" dirty="0" smtClean="0"/>
                        <a:t> пакету креслень</a:t>
                      </a:r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700" dirty="0" smtClean="0"/>
                        <a:t>Плани, розрізи,</a:t>
                      </a:r>
                      <a:r>
                        <a:rPr lang="uk-UA" sz="1700" baseline="0" dirty="0" smtClean="0"/>
                        <a:t> основні споруди, основні інфраструктурні зміни</a:t>
                      </a:r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3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700" dirty="0" smtClean="0"/>
                        <a:t>Основні</a:t>
                      </a:r>
                      <a:r>
                        <a:rPr lang="uk-UA" sz="1700" baseline="0" dirty="0" smtClean="0"/>
                        <a:t> споруди, які треба звести/ реконструювати</a:t>
                      </a:r>
                      <a:endParaRPr lang="en-GB" sz="17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300">
                <a:tc vMerge="1">
                  <a:txBody>
                    <a:bodyPr/>
                    <a:lstStyle/>
                    <a:p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700" dirty="0" smtClean="0"/>
                        <a:t>Основні необхідні</a:t>
                      </a:r>
                      <a:r>
                        <a:rPr lang="uk-UA" sz="1700" baseline="0" dirty="0" smtClean="0"/>
                        <a:t> інфраструктурні роботи</a:t>
                      </a:r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2268">
                <a:tc rowSpan="4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Технічні звіти</a:t>
                      </a:r>
                      <a:endParaRPr lang="en-GB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Організація робіт на випадок повені (якщо необхідно)</a:t>
                      </a:r>
                      <a:endParaRPr lang="en-GB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2268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Оцінка</a:t>
                      </a:r>
                      <a:r>
                        <a:rPr lang="uk-UA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впливу на навколишнє середовище (ОВНС)</a:t>
                      </a:r>
                      <a:endParaRPr lang="en-GB" sz="1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2268">
                <a:tc vMerge="1">
                  <a:txBody>
                    <a:bodyPr/>
                    <a:lstStyle/>
                    <a:p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700" dirty="0" smtClean="0"/>
                        <a:t>Оцінка впливу парникових </a:t>
                      </a:r>
                      <a:r>
                        <a:rPr lang="uk-UA" sz="1700" dirty="0" err="1" smtClean="0"/>
                        <a:t>парникових</a:t>
                      </a:r>
                      <a:r>
                        <a:rPr lang="uk-UA" sz="1700" dirty="0" smtClean="0"/>
                        <a:t> газів</a:t>
                      </a:r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2268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700" dirty="0" smtClean="0"/>
                        <a:t>Оцінка впливу на соціальне середовище</a:t>
                      </a:r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2268">
                <a:tc rowSpan="2">
                  <a:txBody>
                    <a:bodyPr/>
                    <a:lstStyle/>
                    <a:p>
                      <a:r>
                        <a:rPr lang="uk-UA" sz="1700" dirty="0" smtClean="0"/>
                        <a:t>Оцінка витрат</a:t>
                      </a:r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700" dirty="0" smtClean="0"/>
                        <a:t>Специфікації</a:t>
                      </a:r>
                      <a:r>
                        <a:rPr lang="uk-UA" sz="1700" baseline="0" dirty="0" smtClean="0"/>
                        <a:t> обсягів робіт</a:t>
                      </a:r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2268">
                <a:tc vMerge="1">
                  <a:txBody>
                    <a:bodyPr/>
                    <a:lstStyle/>
                    <a:p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700" dirty="0" smtClean="0"/>
                        <a:t>Кошториси</a:t>
                      </a:r>
                      <a:r>
                        <a:rPr lang="uk-UA" sz="1700" baseline="0" dirty="0" smtClean="0"/>
                        <a:t> </a:t>
                      </a:r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87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6" name="Titre 6"/>
          <p:cNvSpPr>
            <a:spLocks noGrp="1"/>
          </p:cNvSpPr>
          <p:nvPr>
            <p:ph type="title"/>
          </p:nvPr>
        </p:nvSpPr>
        <p:spPr>
          <a:xfrm>
            <a:off x="476250" y="228600"/>
            <a:ext cx="8229600" cy="1524000"/>
          </a:xfrm>
        </p:spPr>
        <p:txBody>
          <a:bodyPr lIns="0" tIns="0" rIns="0" bIns="0" anchor="t" anchorCtr="0">
            <a:no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Інституційна база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uk-UA" dirty="0" smtClean="0"/>
              <a:t>Стр </a:t>
            </a:r>
            <a:fld id="{C96DE93D-58CB-4569-96F9-20CBC4A49543}" type="slidenum">
              <a:rPr lang="fr-FR" smtClean="0"/>
              <a:pPr algn="l"/>
              <a:t>6</a:t>
            </a:fld>
            <a:endParaRPr lang="fr-F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325457"/>
              </p:ext>
            </p:extLst>
          </p:nvPr>
        </p:nvGraphicFramePr>
        <p:xfrm>
          <a:off x="476250" y="1570020"/>
          <a:ext cx="8362950" cy="2880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14550"/>
                <a:gridCol w="6248400"/>
              </a:tblGrid>
              <a:tr h="332268">
                <a:tc rowSpan="2">
                  <a:txBody>
                    <a:bodyPr/>
                    <a:lstStyle/>
                    <a:p>
                      <a:r>
                        <a:rPr lang="uk-UA" sz="1700" dirty="0" smtClean="0"/>
                        <a:t>Місцеві стандарти</a:t>
                      </a:r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700" dirty="0" smtClean="0"/>
                        <a:t>Перелік національних</a:t>
                      </a:r>
                      <a:r>
                        <a:rPr lang="uk-UA" sz="1700" baseline="0" dirty="0" smtClean="0"/>
                        <a:t> та міських стандартів, які застосовуються до робіт </a:t>
                      </a:r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226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700" dirty="0" smtClean="0"/>
                        <a:t>Як будуть</a:t>
                      </a:r>
                      <a:r>
                        <a:rPr lang="uk-UA" sz="1700" baseline="0" dirty="0" smtClean="0"/>
                        <a:t> прийматися місцеві стандарти?</a:t>
                      </a:r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2268">
                <a:tc rowSpan="2">
                  <a:txBody>
                    <a:bodyPr/>
                    <a:lstStyle/>
                    <a:p>
                      <a:r>
                        <a:rPr lang="uk-UA" sz="1700" dirty="0" smtClean="0"/>
                        <a:t>Європейські/</a:t>
                      </a:r>
                      <a:r>
                        <a:rPr lang="uk-UA" sz="1700" baseline="0" dirty="0" smtClean="0"/>
                        <a:t> міжнародні стандарти</a:t>
                      </a:r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700" dirty="0" smtClean="0"/>
                        <a:t>Перелік стандартів ЄС/ міжнародних, які поширюються</a:t>
                      </a:r>
                      <a:r>
                        <a:rPr lang="uk-UA" sz="1700" baseline="0" dirty="0" smtClean="0"/>
                        <a:t> на запропоновані роботи</a:t>
                      </a:r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83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700" dirty="0" smtClean="0"/>
                        <a:t>Які місцеві</a:t>
                      </a:r>
                      <a:r>
                        <a:rPr lang="uk-UA" sz="1700" baseline="0" dirty="0" smtClean="0"/>
                        <a:t> стандарти можна було б повністю замінити стандартами загальноєвропейськими/ міжнародними? </a:t>
                      </a:r>
                      <a:endParaRPr lang="en-GB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268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Нормативні невідповідності</a:t>
                      </a:r>
                      <a:endParaRPr lang="en-GB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Визначення нормативних </a:t>
                      </a:r>
                      <a:r>
                        <a:rPr lang="uk-UA" sz="17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невідповідностей</a:t>
                      </a:r>
                      <a:endParaRPr lang="en-GB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2268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Пропозиція інституційних</a:t>
                      </a:r>
                      <a:r>
                        <a:rPr lang="uk-UA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змін</a:t>
                      </a:r>
                      <a:endParaRPr lang="en-GB" sz="1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6" name="Titre 6"/>
          <p:cNvSpPr>
            <a:spLocks noGrp="1"/>
          </p:cNvSpPr>
          <p:nvPr>
            <p:ph type="title"/>
          </p:nvPr>
        </p:nvSpPr>
        <p:spPr>
          <a:xfrm>
            <a:off x="304800" y="2819400"/>
            <a:ext cx="8229600" cy="838200"/>
          </a:xfrm>
        </p:spPr>
        <p:txBody>
          <a:bodyPr lIns="0" tIns="0" rIns="0" bIns="0" anchor="t" anchorCtr="0">
            <a:no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Приклад проекту – </a:t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новий автобусний маршрут</a:t>
            </a:r>
            <a:r>
              <a:rPr lang="en-GB" b="1" dirty="0" smtClean="0">
                <a:solidFill>
                  <a:srgbClr val="002060"/>
                </a:solidFill>
              </a:rPr>
              <a:t/>
            </a:r>
            <a:br>
              <a:rPr lang="en-GB" b="1" dirty="0" smtClean="0">
                <a:solidFill>
                  <a:srgbClr val="002060"/>
                </a:solidFill>
              </a:rPr>
            </a:br>
            <a:r>
              <a:rPr lang="en-GB" b="1" dirty="0" smtClean="0">
                <a:solidFill>
                  <a:srgbClr val="002060"/>
                </a:solidFill>
              </a:rPr>
              <a:t>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uk-UA" dirty="0" smtClean="0"/>
              <a:t>Стр </a:t>
            </a:r>
            <a:fld id="{C96DE93D-58CB-4569-96F9-20CBC4A49543}" type="slidenum">
              <a:rPr lang="fr-FR" smtClean="0"/>
              <a:pPr algn="l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039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6" name="Titre 6"/>
          <p:cNvSpPr>
            <a:spLocks noGrp="1"/>
          </p:cNvSpPr>
          <p:nvPr>
            <p:ph type="title"/>
          </p:nvPr>
        </p:nvSpPr>
        <p:spPr>
          <a:xfrm>
            <a:off x="476250" y="228600"/>
            <a:ext cx="8229600" cy="838200"/>
          </a:xfrm>
        </p:spPr>
        <p:txBody>
          <a:bodyPr lIns="0" tIns="0" rIns="0" bIns="0" anchor="t" anchorCtr="0">
            <a:no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Задача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smtClean="0">
                <a:solidFill>
                  <a:srgbClr val="002060"/>
                </a:solidFill>
              </a:rPr>
              <a:t>1 – </a:t>
            </a:r>
            <a:r>
              <a:rPr lang="uk-UA" b="1" dirty="0" smtClean="0">
                <a:solidFill>
                  <a:srgbClr val="002060"/>
                </a:solidFill>
              </a:rPr>
              <a:t>транспортний аналіз</a:t>
            </a:r>
            <a:r>
              <a:rPr lang="en-GB" b="1" dirty="0" smtClean="0">
                <a:solidFill>
                  <a:srgbClr val="002060"/>
                </a:solidFill>
              </a:rPr>
              <a:t/>
            </a:r>
            <a:br>
              <a:rPr lang="en-GB" b="1" dirty="0" smtClean="0">
                <a:solidFill>
                  <a:srgbClr val="002060"/>
                </a:solidFill>
              </a:rPr>
            </a:br>
            <a:r>
              <a:rPr lang="en-GB" b="1" dirty="0" smtClean="0">
                <a:solidFill>
                  <a:srgbClr val="002060"/>
                </a:solidFill>
              </a:rPr>
              <a:t>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uk-UA" dirty="0" smtClean="0"/>
              <a:t>Стр </a:t>
            </a:r>
            <a:fld id="{C96DE93D-58CB-4569-96F9-20CBC4A49543}" type="slidenum">
              <a:rPr lang="fr-FR" smtClean="0"/>
              <a:pPr algn="l"/>
              <a:t>8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2543176"/>
            <a:ext cx="3200400" cy="11330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Аналіз існуючої транспортної мережі та систем</a:t>
            </a:r>
            <a:endParaRPr lang="en-GB" sz="2400" dirty="0" smtClean="0">
              <a:solidFill>
                <a:srgbClr val="002060"/>
              </a:solidFill>
            </a:endParaRPr>
          </a:p>
          <a:p>
            <a:endParaRPr lang="en-GB" sz="2400" dirty="0" smtClean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667000" y="2188030"/>
            <a:ext cx="3200400" cy="18433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5691000" y="1015480"/>
            <a:ext cx="2373500" cy="1435144"/>
            <a:chOff x="6813379" y="796368"/>
            <a:chExt cx="2373500" cy="14351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079" y="1151512"/>
              <a:ext cx="1440000" cy="1080000"/>
            </a:xfrm>
            <a:prstGeom prst="rect">
              <a:avLst/>
            </a:prstGeom>
            <a:ln w="22225">
              <a:solidFill>
                <a:srgbClr val="C00000"/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6813379" y="796368"/>
              <a:ext cx="2373500" cy="288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uk-UA" dirty="0" smtClean="0">
                  <a:solidFill>
                    <a:srgbClr val="002060"/>
                  </a:solidFill>
                </a:rPr>
                <a:t>Стан дорожньої мережі</a:t>
              </a:r>
              <a:endParaRPr lang="en-GB" dirty="0" smtClean="0">
                <a:solidFill>
                  <a:srgbClr val="002060"/>
                </a:solidFill>
              </a:endParaRPr>
            </a:p>
            <a:p>
              <a:endParaRPr lang="en-GB" sz="2400" dirty="0" smtClean="0">
                <a:solidFill>
                  <a:srgbClr val="00206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911816" y="2236053"/>
            <a:ext cx="2210585" cy="1937749"/>
            <a:chOff x="6374166" y="2695930"/>
            <a:chExt cx="2210585" cy="193774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467467" y="3186247"/>
              <a:ext cx="1354131" cy="1540734"/>
            </a:xfrm>
            <a:prstGeom prst="rect">
              <a:avLst/>
            </a:prstGeom>
            <a:ln w="22225">
              <a:solidFill>
                <a:srgbClr val="C00000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6734801" y="2695930"/>
              <a:ext cx="1849950" cy="2288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uk-UA" dirty="0" smtClean="0">
                  <a:solidFill>
                    <a:srgbClr val="002060"/>
                  </a:solidFill>
                </a:rPr>
                <a:t>Накладання маршрутів</a:t>
              </a:r>
              <a:endParaRPr lang="en-GB" dirty="0" smtClean="0">
                <a:solidFill>
                  <a:srgbClr val="002060"/>
                </a:solidFill>
              </a:endParaRPr>
            </a:p>
            <a:p>
              <a:endParaRPr lang="en-GB" sz="2400" dirty="0" smtClean="0">
                <a:solidFill>
                  <a:srgbClr val="00206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56171" y="4419533"/>
            <a:ext cx="2073429" cy="1521667"/>
            <a:chOff x="4876800" y="4563511"/>
            <a:chExt cx="2073429" cy="152166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563511"/>
              <a:ext cx="1238250" cy="1282473"/>
            </a:xfrm>
            <a:prstGeom prst="rect">
              <a:avLst/>
            </a:prstGeom>
            <a:ln w="22225">
              <a:solidFill>
                <a:srgbClr val="C00000"/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4885079" y="5842082"/>
              <a:ext cx="2065150" cy="2430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uk-UA" dirty="0" smtClean="0">
                  <a:solidFill>
                    <a:srgbClr val="002060"/>
                  </a:solidFill>
                </a:rPr>
                <a:t>Землекористування</a:t>
              </a:r>
              <a:endParaRPr lang="en-GB" dirty="0" smtClean="0">
                <a:solidFill>
                  <a:srgbClr val="002060"/>
                </a:solidFill>
              </a:endParaRPr>
            </a:p>
            <a:p>
              <a:endParaRPr lang="en-GB" sz="2400" dirty="0" smtClean="0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6250" y="3330986"/>
            <a:ext cx="2838451" cy="1925799"/>
            <a:chOff x="4294319" y="4021000"/>
            <a:chExt cx="2838451" cy="192579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9719" y="4594011"/>
              <a:ext cx="1999501" cy="1352788"/>
            </a:xfrm>
            <a:prstGeom prst="rect">
              <a:avLst/>
            </a:prstGeom>
            <a:ln w="22225">
              <a:solidFill>
                <a:srgbClr val="C00000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4294319" y="4021000"/>
              <a:ext cx="2838451" cy="1913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uk-UA" dirty="0" smtClean="0">
                  <a:solidFill>
                    <a:srgbClr val="002060"/>
                  </a:solidFill>
                </a:rPr>
                <a:t>Необхідні покращення мережі</a:t>
              </a:r>
              <a:endParaRPr lang="en-GB" sz="2400" dirty="0" smtClean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23283" y="4842341"/>
            <a:ext cx="2389973" cy="1069713"/>
            <a:chOff x="4239427" y="4571441"/>
            <a:chExt cx="2389973" cy="106971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219" y="4571441"/>
              <a:ext cx="2373181" cy="804758"/>
            </a:xfrm>
            <a:prstGeom prst="rect">
              <a:avLst/>
            </a:prstGeom>
            <a:ln w="22225">
              <a:solidFill>
                <a:srgbClr val="C00000"/>
              </a:solidFill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4239427" y="5472412"/>
              <a:ext cx="2373181" cy="1687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uk-UA" dirty="0" smtClean="0">
                  <a:solidFill>
                    <a:srgbClr val="002060"/>
                  </a:solidFill>
                </a:rPr>
                <a:t>Наявні дані про рух</a:t>
              </a:r>
              <a:endParaRPr lang="en-GB" sz="2400" dirty="0" smtClean="0">
                <a:solidFill>
                  <a:srgbClr val="00206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8299" y="1544371"/>
            <a:ext cx="2482101" cy="1311719"/>
            <a:chOff x="4319719" y="4379260"/>
            <a:chExt cx="2482101" cy="131171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9719" y="4680127"/>
              <a:ext cx="1712075" cy="1010852"/>
            </a:xfrm>
            <a:prstGeom prst="rect">
              <a:avLst/>
            </a:prstGeom>
            <a:ln w="22225">
              <a:solidFill>
                <a:srgbClr val="C00000"/>
              </a:solidFill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4319719" y="4379260"/>
              <a:ext cx="2482101" cy="1469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uk-UA" dirty="0" smtClean="0">
                  <a:solidFill>
                    <a:srgbClr val="002060"/>
                  </a:solidFill>
                </a:rPr>
                <a:t>Система продажу квитків</a:t>
              </a:r>
              <a:endParaRPr lang="en-GB" sz="2400" dirty="0" smtClean="0">
                <a:solidFill>
                  <a:srgbClr val="002060"/>
                </a:solidFill>
              </a:endParaRPr>
            </a:p>
          </p:txBody>
        </p:sp>
      </p:grpSp>
      <p:cxnSp>
        <p:nvCxnSpPr>
          <p:cNvPr id="29" name="Straight Arrow Connector 28"/>
          <p:cNvCxnSpPr>
            <a:endCxn id="8" idx="1"/>
          </p:cNvCxnSpPr>
          <p:nvPr/>
        </p:nvCxnSpPr>
        <p:spPr>
          <a:xfrm flipV="1">
            <a:off x="4800600" y="1910624"/>
            <a:ext cx="903100" cy="316276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3" idx="3"/>
            <a:endCxn id="9" idx="0"/>
          </p:cNvCxnSpPr>
          <p:nvPr/>
        </p:nvCxnSpPr>
        <p:spPr>
          <a:xfrm>
            <a:off x="5867400" y="3109688"/>
            <a:ext cx="1044416" cy="387049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252150" y="3835939"/>
            <a:ext cx="904021" cy="854468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" idx="4"/>
            <a:endCxn id="23" idx="0"/>
          </p:cNvCxnSpPr>
          <p:nvPr/>
        </p:nvCxnSpPr>
        <p:spPr>
          <a:xfrm>
            <a:off x="4267200" y="4031343"/>
            <a:ext cx="59466" cy="810998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0" idx="3"/>
          </p:cNvCxnSpPr>
          <p:nvPr/>
        </p:nvCxnSpPr>
        <p:spPr>
          <a:xfrm flipH="1">
            <a:off x="2501151" y="3877442"/>
            <a:ext cx="925484" cy="702949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" idx="1"/>
          </p:cNvCxnSpPr>
          <p:nvPr/>
        </p:nvCxnSpPr>
        <p:spPr>
          <a:xfrm flipH="1" flipV="1">
            <a:off x="2467649" y="2014130"/>
            <a:ext cx="668039" cy="443847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6" name="Titre 6"/>
          <p:cNvSpPr>
            <a:spLocks noGrp="1"/>
          </p:cNvSpPr>
          <p:nvPr>
            <p:ph type="title"/>
          </p:nvPr>
        </p:nvSpPr>
        <p:spPr>
          <a:xfrm>
            <a:off x="476250" y="228600"/>
            <a:ext cx="8229600" cy="838200"/>
          </a:xfrm>
        </p:spPr>
        <p:txBody>
          <a:bodyPr lIns="0" tIns="0" rIns="0" bIns="0" anchor="t" anchorCtr="0">
            <a:no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Задача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smtClean="0">
                <a:solidFill>
                  <a:srgbClr val="002060"/>
                </a:solidFill>
              </a:rPr>
              <a:t>2 – </a:t>
            </a:r>
            <a:r>
              <a:rPr lang="uk-UA" b="1" dirty="0" smtClean="0">
                <a:solidFill>
                  <a:srgbClr val="002060"/>
                </a:solidFill>
              </a:rPr>
              <a:t>Визначення предмету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uk-UA" dirty="0" smtClean="0"/>
              <a:t>Стр </a:t>
            </a:r>
            <a:fld id="{C96DE93D-58CB-4569-96F9-20CBC4A49543}" type="slidenum">
              <a:rPr lang="fr-FR" smtClean="0"/>
              <a:pPr algn="l"/>
              <a:t>9</a:t>
            </a:fld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" y="1806274"/>
            <a:ext cx="2418000" cy="2437566"/>
          </a:xfrm>
          <a:prstGeom prst="rect">
            <a:avLst/>
          </a:prstGeom>
          <a:ln w="22225">
            <a:solidFill>
              <a:srgbClr val="C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52507" y="1550290"/>
            <a:ext cx="2103411" cy="2461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Без проекту</a:t>
            </a:r>
            <a:endParaRPr lang="en-GB" dirty="0" smtClean="0">
              <a:solidFill>
                <a:srgbClr val="002060"/>
              </a:solidFill>
            </a:endParaRPr>
          </a:p>
          <a:p>
            <a:endParaRPr lang="en-GB" sz="2400" dirty="0" smtClean="0">
              <a:solidFill>
                <a:srgbClr val="00206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" y="4273638"/>
            <a:ext cx="2713337" cy="1804368"/>
          </a:xfrm>
          <a:prstGeom prst="rect">
            <a:avLst/>
          </a:prstGeom>
          <a:ln w="22225">
            <a:solidFill>
              <a:srgbClr val="C00000"/>
            </a:solidFill>
          </a:ln>
        </p:spPr>
      </p:pic>
      <p:grpSp>
        <p:nvGrpSpPr>
          <p:cNvPr id="41" name="Group 40"/>
          <p:cNvGrpSpPr/>
          <p:nvPr/>
        </p:nvGrpSpPr>
        <p:grpSpPr>
          <a:xfrm>
            <a:off x="5307165" y="1450000"/>
            <a:ext cx="3398685" cy="4628006"/>
            <a:chOff x="5578015" y="1476735"/>
            <a:chExt cx="3398685" cy="462800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033" y="1768174"/>
              <a:ext cx="2297855" cy="2717258"/>
            </a:xfrm>
            <a:prstGeom prst="rect">
              <a:avLst/>
            </a:prstGeom>
            <a:ln w="22225">
              <a:solidFill>
                <a:srgbClr val="C00000"/>
              </a:solidFill>
            </a:ln>
          </p:spPr>
        </p:pic>
        <p:sp>
          <p:nvSpPr>
            <p:cNvPr id="37" name="TextBox 36"/>
            <p:cNvSpPr txBox="1"/>
            <p:nvPr/>
          </p:nvSpPr>
          <p:spPr>
            <a:xfrm>
              <a:off x="6645610" y="1476735"/>
              <a:ext cx="2331090" cy="291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uk-UA" dirty="0" smtClean="0">
                  <a:solidFill>
                    <a:srgbClr val="002060"/>
                  </a:solidFill>
                </a:rPr>
                <a:t>З проектом</a:t>
              </a:r>
              <a:endParaRPr lang="en-GB" dirty="0" smtClean="0">
                <a:solidFill>
                  <a:srgbClr val="002060"/>
                </a:solidFill>
              </a:endParaRPr>
            </a:p>
            <a:p>
              <a:endParaRPr lang="en-GB" sz="2400" dirty="0" smtClean="0">
                <a:solidFill>
                  <a:srgbClr val="002060"/>
                </a:solidFill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8015" y="4485432"/>
              <a:ext cx="3333873" cy="1619309"/>
            </a:xfrm>
            <a:prstGeom prst="rect">
              <a:avLst/>
            </a:prstGeom>
            <a:ln w="22225">
              <a:solidFill>
                <a:srgbClr val="C0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38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692</Words>
  <Application>Microsoft Office PowerPoint</Application>
  <PresentationFormat>On-screen Show (4:3)</PresentationFormat>
  <Paragraphs>185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 ПРОЕКТ МІСЬКОГО ГРОМАДСЬКОГО ТРАНСПОРТУ УКРАЇНА Технічна документація для заявок на фінансування МФУ</vt:lpstr>
      <vt:lpstr>Покращення інфраструктури Міста, які подали заявки </vt:lpstr>
      <vt:lpstr>Подання заявки на фінансування ЄС дорожні/ інфраструктурні роботи   </vt:lpstr>
      <vt:lpstr>Вибір оптимального варіанту  </vt:lpstr>
      <vt:lpstr>Техніко-економічна оцінка доцільності</vt:lpstr>
      <vt:lpstr>Інституційна база </vt:lpstr>
      <vt:lpstr>Приклад проекту –  новий автобусний маршрут  </vt:lpstr>
      <vt:lpstr>Задача 1 – транспортний аналіз  </vt:lpstr>
      <vt:lpstr>Задача 2 – Визначення предмету</vt:lpstr>
      <vt:lpstr>Задача 3 – Проведення досліджень  </vt:lpstr>
      <vt:lpstr>Задача 4 – Мультимодальна транспортна модель      (рекомендовано)  </vt:lpstr>
      <vt:lpstr>Задача 5 – Аналіз варіантів на підставі оцінки попиту на перевезення</vt:lpstr>
      <vt:lpstr>Задача 6 – Аналіз варіантів на підставі оцінки попиту на перевезення </vt:lpstr>
      <vt:lpstr>Задача 7 Техніко-економічна оцінка</vt:lpstr>
      <vt:lpstr>Задача 8 – Інституційна база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Ukraine Urban Public Transport Project  Cost Benefit Analysis (CBA) Financial part</dc:title>
  <dc:creator>game</dc:creator>
  <cp:lastModifiedBy>edith</cp:lastModifiedBy>
  <cp:revision>109</cp:revision>
  <cp:lastPrinted>2017-02-23T22:14:46Z</cp:lastPrinted>
  <dcterms:created xsi:type="dcterms:W3CDTF">2017-02-22T11:59:11Z</dcterms:created>
  <dcterms:modified xsi:type="dcterms:W3CDTF">2017-02-25T13:41:29Z</dcterms:modified>
</cp:coreProperties>
</file>